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38"/>
  </p:notesMasterIdLst>
  <p:sldIdLst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58" r:id="rId13"/>
    <p:sldId id="257" r:id="rId14"/>
    <p:sldId id="265" r:id="rId15"/>
    <p:sldId id="260" r:id="rId16"/>
    <p:sldId id="267" r:id="rId17"/>
    <p:sldId id="269" r:id="rId18"/>
    <p:sldId id="275" r:id="rId19"/>
    <p:sldId id="261" r:id="rId20"/>
    <p:sldId id="262" r:id="rId21"/>
    <p:sldId id="282" r:id="rId22"/>
    <p:sldId id="277" r:id="rId23"/>
    <p:sldId id="283" r:id="rId24"/>
    <p:sldId id="279" r:id="rId25"/>
    <p:sldId id="266" r:id="rId26"/>
    <p:sldId id="263" r:id="rId27"/>
    <p:sldId id="273" r:id="rId28"/>
    <p:sldId id="272" r:id="rId29"/>
    <p:sldId id="274" r:id="rId30"/>
    <p:sldId id="270" r:id="rId31"/>
    <p:sldId id="271" r:id="rId32"/>
    <p:sldId id="284" r:id="rId33"/>
    <p:sldId id="286" r:id="rId34"/>
    <p:sldId id="285" r:id="rId35"/>
    <p:sldId id="287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9815" autoAdjust="0"/>
  </p:normalViewPr>
  <p:slideViewPr>
    <p:cSldViewPr snapToGrid="0">
      <p:cViewPr varScale="1">
        <p:scale>
          <a:sx n="100" d="100"/>
          <a:sy n="100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4C08D-8046-4679-9504-E1E16ED20DE2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1741B-B19C-41A8-AE86-8B0E4A8F5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8BEA0-BEDB-474C-90BA-624B303D8AA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4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5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dots = sampled sequences</a:t>
            </a:r>
          </a:p>
          <a:p>
            <a:r>
              <a:rPr lang="en-US" dirty="0"/>
              <a:t>White dots = potential inferred transmission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58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phylogeography</a:t>
            </a:r>
            <a:r>
              <a:rPr lang="en-US" dirty="0"/>
              <a:t>- taking a phylogeographically resolved tree and transposing it on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0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1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1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10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Vast majority of cases were not known infections or patents on contact precautions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8BEA0-BEDB-474C-90BA-624B303D8AA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5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Similarly—none of these patients were on contact precautions for known MDROs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8BEA0-BEDB-474C-90BA-624B303D8AA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64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8BEA0-BEDB-474C-90BA-624B303D8AA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7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Facility crossover?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8BEA0-BEDB-474C-90BA-624B303D8AA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6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1741B-B19C-41A8-AE86-8B0E4A8F52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BDEB65-7C00-46FB-A4DF-3EF1F1172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194C24-3679-468E-9688-4154C180F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39894B-EB76-4E3E-915D-03E34478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21AAEC-93F5-485C-B3FB-8EF01C39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04C03B-2FA1-4B4B-8E65-479E9441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147F5E-9EF5-4E76-9B31-E244509F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D2E041E-E294-458B-B903-7013F496B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8400B7-FFA7-42A9-868F-B719917D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D5B325-9A01-4F7B-9865-9B9EEEB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5F44D2-6260-45D6-AE5F-F915264C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4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B1142FD-E87F-4108-9AF8-FDE05898D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FF1C72-7355-4909-9E6A-DC5845447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FBCF04-3305-4FB1-A479-0143EC82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BA514A-6160-4371-8894-FF83F70F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6F469D-B657-40F1-B1C8-9AB03322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F0F33-06E3-4700-AFEF-0C370C808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D57A549-6227-4493-B641-E415D935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F1AF98-1B0F-4EB8-AEED-49CA3DD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376F-A3A1-47A0-AF76-FEC9AB6CCA4F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A040A5-19A1-4D6A-B009-F38AA2C5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6BC8B0-E836-4C1A-96A5-A1A4DEA7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F698-5251-4DD9-B549-D69A364480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15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7D9D39-83D5-4F88-9745-40EFB160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376F-A3A1-47A0-AF76-FEC9AB6CCA4F}" type="datetimeFigureOut">
              <a:rPr lang="en-US" smtClean="0"/>
              <a:t>3/3/20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B4FBA9E-0A76-4254-AB89-556B1677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DA2700-A4F4-4484-A596-346B5D6B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BF698-5251-4DD9-B549-D69A364480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9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842430-B0A1-4667-BB06-C671572F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E3818D-D38B-45BA-A78A-6403FCB8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AFA14A-69E3-455E-B639-32643EDA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68AEFB-F6DE-4690-AFFC-B8A7E8B4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C77018-761C-431D-BCBE-53FB1CC0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4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BD920-2263-42D8-9A8E-F4519CD8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743969-642B-415D-B925-A59BC3ADA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430C3C-950D-4BEF-876D-EB8381E3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58E103-37A6-4AB2-AE21-8B11F44F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33101-E7D7-4724-9A23-6207096C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1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46181-4549-4614-9C14-370E6ED7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E53AA1-F63E-4DB2-9796-188C36141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1EC40B2-7479-4EF7-BA11-DC03AA5C2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9EB2D4-397E-4492-9BC5-6E79D4D2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FD8AE1-61D6-489A-8269-B7BBD353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491185-44BC-40C0-831F-07CC938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8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15A7C5-A06D-49B3-B696-0924207D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3AAE3A-9016-405A-B3E8-3F1EA7DD8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6FFE1F-6047-4873-AC29-FC5521B35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FD5360A-C0B2-4534-B2AC-73D84DE82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FB12C4C-82FF-4B5C-BF2A-96F4DC50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D8A19E5-BE14-47DD-ABC6-B17A5640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B96DF3C-B4B8-48D0-BC60-6D8D719E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FBB2881-50DE-4CD3-96BB-9444D8AF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1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1B0D2-ED15-4C7F-8669-B324A295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C8E7D3-7C09-46EC-B0F2-793A9C95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595E64-1320-4605-91CE-C81229E6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4F1E528-C6EA-4AF7-8FA6-3CEB80E4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8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A273864-DC0A-4AC3-8FFA-758B5183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F0AD2BE-E123-4363-81F7-54281413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8EE384-628E-4072-A8A6-F7DF02BE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43E48-B264-4401-99C9-5D0B000B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5A9739-0915-44D0-B22B-F5EE60583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594E69-F2A8-4E9C-BDEE-542562ADB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A8FC52D-DE03-4D8B-BBC7-D4387EAA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DA73FF3-5C17-4FC1-8108-24BFDC86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10D8DD5-D563-49FC-B6FA-3A1E823E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3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1D0CC-8EAC-4ABF-9D9A-D32A98ED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2E92136-355B-4886-BF18-6C7F9C611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F5C229-AFC0-4E57-A8E7-29248B91A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E8EA19-F810-4AD6-9E0A-A6957B63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4ADD24-1862-497A-A0C5-6B75A178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1E0C11-838A-4BB1-980B-0689ABC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7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D9A1763-E370-4704-811C-33C7AF36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D583C0-3FEA-41DA-BBC4-F0C7B60B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D44088-CD6D-4E48-B584-90481AEAA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1A8B-DC36-4CE6-989E-D2BD384A619C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2B833E-FD4F-40C2-A2F2-77E0F6AEC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763038-2555-4625-9B50-7471EEA3C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FA47B-F5CD-4655-A7B8-732FC45B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w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nextstrain.org/flu/seasonal/h3n2/ha/2y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hyperlink" Target="http://beast.community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6BACB3-278B-4D2A-BC42-2954789AB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Genomics in Hospital Outbreaks and Endemic Transmissions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CE8DD23-B133-49B7-84E3-25C670046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Windy Tanner, PhD MSPH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7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B7B0B5-8219-4566-AF77-2937755F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approaches 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07CEFD-9555-49E4-A46A-45C5F60A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 surveillance in addition to epidemiological surveillance</a:t>
            </a:r>
          </a:p>
          <a:p>
            <a:r>
              <a:rPr lang="en-US" dirty="0"/>
              <a:t>Prospective integration of genomic and epidemiological data</a:t>
            </a:r>
          </a:p>
          <a:p>
            <a:r>
              <a:rPr lang="en-US" dirty="0"/>
              <a:t>Targeting multiple nosocomial pathogens and sequencing isolates from patients and potential sources </a:t>
            </a:r>
          </a:p>
          <a:p>
            <a:r>
              <a:rPr lang="en-US" dirty="0"/>
              <a:t>Sequencing of isolates from multiple facilities to adequately address regional spread</a:t>
            </a:r>
          </a:p>
        </p:txBody>
      </p:sp>
    </p:spTree>
    <p:extLst>
      <p:ext uri="{BB962C8B-B14F-4D97-AF65-F5344CB8AC3E}">
        <p14:creationId xmlns:p14="http://schemas.microsoft.com/office/powerpoint/2010/main" val="12155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15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Mary Petrone</a:t>
            </a: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481" y="2103054"/>
            <a:ext cx="11584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Investigating Epidemic Spread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FCD118-0E98-4C19-9D94-ABE3C9F8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985D8B-34DF-4076-A8BF-3EEE55A1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</a:t>
            </a:r>
            <a:r>
              <a:rPr lang="en-US" dirty="0" err="1"/>
              <a:t>phylogeography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Basics of generalized linear modelling and its application in </a:t>
            </a:r>
            <a:r>
              <a:rPr lang="en-US" dirty="0" err="1"/>
              <a:t>phylogeography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Public health applications of </a:t>
            </a:r>
            <a:r>
              <a:rPr lang="en-US" dirty="0" err="1"/>
              <a:t>phylogeography</a:t>
            </a:r>
            <a:r>
              <a:rPr lang="en-US" dirty="0"/>
              <a:t> (vaccine selection)</a:t>
            </a:r>
          </a:p>
        </p:txBody>
      </p:sp>
    </p:spTree>
    <p:extLst>
      <p:ext uri="{BB962C8B-B14F-4D97-AF65-F5344CB8AC3E}">
        <p14:creationId xmlns:p14="http://schemas.microsoft.com/office/powerpoint/2010/main" val="29261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+mn-lt"/>
              </a:rPr>
              <a:t>Phylogeography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741E9-4F56-4A85-A1B9-90F67392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Phylo</a:t>
            </a:r>
            <a:r>
              <a:rPr lang="en-US" dirty="0"/>
              <a:t>-???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E7D7951-7E98-4963-99D0-DA6BA036480B}"/>
              </a:ext>
            </a:extLst>
          </p:cNvPr>
          <p:cNvGrpSpPr/>
          <p:nvPr/>
        </p:nvGrpSpPr>
        <p:grpSpPr>
          <a:xfrm>
            <a:off x="3445182" y="1190625"/>
            <a:ext cx="5165417" cy="4924425"/>
            <a:chOff x="3445182" y="1190625"/>
            <a:chExt cx="5165417" cy="49244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57993E14-7872-45D9-9C1C-D46436E7AEC8}"/>
                </a:ext>
              </a:extLst>
            </p:cNvPr>
            <p:cNvSpPr/>
            <p:nvPr/>
          </p:nvSpPr>
          <p:spPr>
            <a:xfrm>
              <a:off x="3445182" y="1190625"/>
              <a:ext cx="5165417" cy="49244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84ECA421-F27A-465A-AC68-765C6E4FFDF2}"/>
                </a:ext>
              </a:extLst>
            </p:cNvPr>
            <p:cNvSpPr/>
            <p:nvPr/>
          </p:nvSpPr>
          <p:spPr>
            <a:xfrm>
              <a:off x="4829175" y="2574926"/>
              <a:ext cx="3514724" cy="3324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A28F6F6D-5AE7-4412-8915-9EDABFF5F47C}"/>
                </a:ext>
              </a:extLst>
            </p:cNvPr>
            <p:cNvSpPr/>
            <p:nvPr/>
          </p:nvSpPr>
          <p:spPr>
            <a:xfrm>
              <a:off x="5943600" y="3652837"/>
              <a:ext cx="2181224" cy="20605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228025B-9BA0-4A54-BF12-962FB45A1C6E}"/>
                </a:ext>
              </a:extLst>
            </p:cNvPr>
            <p:cNvSpPr txBox="1"/>
            <p:nvPr/>
          </p:nvSpPr>
          <p:spPr>
            <a:xfrm>
              <a:off x="4322835" y="1949423"/>
              <a:ext cx="1620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Phylogenetics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0EE6E43-AB04-4619-8959-15CCC86198FF}"/>
                </a:ext>
              </a:extLst>
            </p:cNvPr>
            <p:cNvSpPr txBox="1"/>
            <p:nvPr/>
          </p:nvSpPr>
          <p:spPr>
            <a:xfrm>
              <a:off x="5241317" y="3226107"/>
              <a:ext cx="1739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2">
                      <a:lumMod val="50000"/>
                    </a:schemeClr>
                  </a:solidFill>
                </a:rPr>
                <a:t>Phylodynamics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EAB770F-0CC6-4288-9110-62451DCD722B}"/>
                </a:ext>
              </a:extLst>
            </p:cNvPr>
            <p:cNvSpPr txBox="1"/>
            <p:nvPr/>
          </p:nvSpPr>
          <p:spPr>
            <a:xfrm>
              <a:off x="6206389" y="4562629"/>
              <a:ext cx="1846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2">
                      <a:lumMod val="50000"/>
                    </a:schemeClr>
                  </a:solidFill>
                </a:rPr>
                <a:t>Phylogeography</a:t>
              </a:r>
              <a:endParaRPr lang="en-US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80CA024-FC41-4A37-A72F-24E4EFC2FE89}"/>
              </a:ext>
            </a:extLst>
          </p:cNvPr>
          <p:cNvCxnSpPr>
            <a:cxnSpLocks/>
          </p:cNvCxnSpPr>
          <p:nvPr/>
        </p:nvCxnSpPr>
        <p:spPr>
          <a:xfrm flipV="1">
            <a:off x="3360361" y="2238375"/>
            <a:ext cx="962474" cy="36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192A8B-F474-4D23-8417-B9B47C60B393}"/>
              </a:ext>
            </a:extLst>
          </p:cNvPr>
          <p:cNvSpPr txBox="1"/>
          <p:nvPr/>
        </p:nvSpPr>
        <p:spPr>
          <a:xfrm>
            <a:off x="1140132" y="2349533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Inferring </a:t>
            </a:r>
            <a:r>
              <a:rPr lang="en-US" u="sng" dirty="0"/>
              <a:t>evolutionary relationships </a:t>
            </a:r>
            <a:r>
              <a:rPr lang="en-US" dirty="0"/>
              <a:t>using genomic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172F90A-DB87-4A65-8D4B-7852F178E187}"/>
              </a:ext>
            </a:extLst>
          </p:cNvPr>
          <p:cNvSpPr txBox="1"/>
          <p:nvPr/>
        </p:nvSpPr>
        <p:spPr>
          <a:xfrm>
            <a:off x="8675380" y="2007503"/>
            <a:ext cx="2105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Inferring </a:t>
            </a:r>
            <a:r>
              <a:rPr lang="en-US" u="sng" dirty="0"/>
              <a:t>epidemic processes</a:t>
            </a:r>
            <a:r>
              <a:rPr lang="en-US" dirty="0"/>
              <a:t> using genomic 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6B72AE65-4EF8-4E5F-8D7C-AB390752F1C8}"/>
              </a:ext>
            </a:extLst>
          </p:cNvPr>
          <p:cNvCxnSpPr>
            <a:cxnSpLocks/>
          </p:cNvCxnSpPr>
          <p:nvPr/>
        </p:nvCxnSpPr>
        <p:spPr>
          <a:xfrm flipH="1">
            <a:off x="6929817" y="2539049"/>
            <a:ext cx="1680782" cy="834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7D3A4E-9B5A-4C96-B9A5-357921AE3C91}"/>
              </a:ext>
            </a:extLst>
          </p:cNvPr>
          <p:cNvSpPr txBox="1"/>
          <p:nvPr/>
        </p:nvSpPr>
        <p:spPr>
          <a:xfrm>
            <a:off x="9516877" y="4691063"/>
            <a:ext cx="2105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Inferring </a:t>
            </a:r>
            <a:r>
              <a:rPr lang="en-US" u="sng" dirty="0"/>
              <a:t>spatial relationships</a:t>
            </a:r>
            <a:r>
              <a:rPr lang="en-US" dirty="0"/>
              <a:t> using genomic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2E0DE3D5-8500-4B99-9CD6-132E8F0185DE}"/>
              </a:ext>
            </a:extLst>
          </p:cNvPr>
          <p:cNvCxnSpPr>
            <a:cxnSpLocks/>
          </p:cNvCxnSpPr>
          <p:nvPr/>
        </p:nvCxnSpPr>
        <p:spPr>
          <a:xfrm flipH="1" flipV="1">
            <a:off x="7984756" y="4808745"/>
            <a:ext cx="1518386" cy="361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DE2426E-8E63-4829-9EC9-652A32848786}"/>
              </a:ext>
            </a:extLst>
          </p:cNvPr>
          <p:cNvSpPr txBox="1"/>
          <p:nvPr/>
        </p:nvSpPr>
        <p:spPr>
          <a:xfrm>
            <a:off x="142875" y="4354413"/>
            <a:ext cx="3665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</a:t>
            </a:r>
            <a:r>
              <a:rPr lang="en-US" i="1" dirty="0" err="1"/>
              <a:t>Phylodynamics</a:t>
            </a:r>
            <a:r>
              <a:rPr lang="en-US" i="1" dirty="0"/>
              <a:t> relies on phylogenetic inference as the core analytical tool to recover evolutionary </a:t>
            </a:r>
            <a:r>
              <a:rPr lang="en-US" i="1" u="sng" dirty="0"/>
              <a:t>and epidemic processes </a:t>
            </a:r>
            <a:r>
              <a:rPr lang="en-US" i="1" dirty="0"/>
              <a:t>from the mutations that accumulate in the genomes of rapidly evolving pathogens </a:t>
            </a:r>
            <a:r>
              <a:rPr lang="en-US" i="1" u="sng" dirty="0"/>
              <a:t>during spread of an epidemic</a:t>
            </a:r>
            <a:r>
              <a:rPr lang="en-US" i="1" dirty="0"/>
              <a:t>” (</a:t>
            </a:r>
            <a:r>
              <a:rPr lang="en-US" i="1" dirty="0" err="1"/>
              <a:t>Baele</a:t>
            </a:r>
            <a:r>
              <a:rPr lang="en-US" i="1" dirty="0"/>
              <a:t> et al, 2017)</a:t>
            </a:r>
          </a:p>
        </p:txBody>
      </p:sp>
    </p:spTree>
    <p:extLst>
      <p:ext uri="{BB962C8B-B14F-4D97-AF65-F5344CB8AC3E}">
        <p14:creationId xmlns:p14="http://schemas.microsoft.com/office/powerpoint/2010/main" val="34143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7B1B04-52ED-415F-B0E1-C1FBD7BB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</a:t>
            </a:r>
            <a:r>
              <a:rPr lang="en-US" dirty="0" err="1"/>
              <a:t>phylodynamics</a:t>
            </a:r>
            <a:r>
              <a:rPr lang="en-US" dirty="0"/>
              <a:t> in outbreak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445F3A-17BD-428D-8ECE-704F9A77A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Important questions when investigating an outbreak:</a:t>
            </a:r>
          </a:p>
          <a:p>
            <a:pPr lvl="1"/>
            <a:r>
              <a:rPr lang="en-US" dirty="0"/>
              <a:t>When was the pathogen introduced into the population?</a:t>
            </a:r>
          </a:p>
          <a:p>
            <a:pPr lvl="1"/>
            <a:r>
              <a:rPr lang="en-US" dirty="0"/>
              <a:t>Where did the pathogen come from?</a:t>
            </a:r>
          </a:p>
          <a:p>
            <a:pPr lvl="2"/>
            <a:r>
              <a:rPr lang="en-US" dirty="0"/>
              <a:t>Zoonosis?</a:t>
            </a:r>
          </a:p>
          <a:p>
            <a:pPr lvl="2"/>
            <a:r>
              <a:rPr lang="en-US" dirty="0"/>
              <a:t>A neighboring region?</a:t>
            </a:r>
          </a:p>
          <a:p>
            <a:pPr lvl="2"/>
            <a:r>
              <a:rPr lang="en-US" dirty="0"/>
              <a:t>A different country?</a:t>
            </a:r>
          </a:p>
          <a:p>
            <a:pPr lvl="1"/>
            <a:r>
              <a:rPr lang="en-US" dirty="0"/>
              <a:t>How is the pathogen spreading? (GLM)</a:t>
            </a:r>
          </a:p>
          <a:p>
            <a:pPr lvl="2"/>
            <a:r>
              <a:rPr lang="en-US" dirty="0"/>
              <a:t>Movement of the pathogen via long distance (air) travel?</a:t>
            </a:r>
          </a:p>
          <a:p>
            <a:pPr lvl="2"/>
            <a:r>
              <a:rPr lang="en-US" dirty="0"/>
              <a:t>Autochthonous re-introductions?</a:t>
            </a:r>
          </a:p>
          <a:p>
            <a:pPr lvl="2"/>
            <a:r>
              <a:rPr lang="en-US" dirty="0"/>
              <a:t>Are certain climatic factors necessary?</a:t>
            </a:r>
          </a:p>
          <a:p>
            <a:pPr lvl="1"/>
            <a:r>
              <a:rPr lang="en-US" dirty="0"/>
              <a:t>Where might the pathogen spread?</a:t>
            </a:r>
          </a:p>
          <a:p>
            <a:pPr lvl="2"/>
            <a:r>
              <a:rPr lang="en-US" dirty="0"/>
              <a:t>Enables targeted implementation of control measures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4A4E9CC-DC3F-4F67-80BA-C6BF2FC9B1A5}"/>
              </a:ext>
            </a:extLst>
          </p:cNvPr>
          <p:cNvGrpSpPr/>
          <p:nvPr/>
        </p:nvGrpSpPr>
        <p:grpSpPr>
          <a:xfrm>
            <a:off x="3193576" y="681037"/>
            <a:ext cx="7829674" cy="4351338"/>
            <a:chOff x="3193576" y="681037"/>
            <a:chExt cx="7829674" cy="43513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ED406EB-A7C3-4228-9674-834269A0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681037"/>
              <a:ext cx="4927250" cy="435133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9A37C3C7-6169-46A2-883B-0B5AE036323C}"/>
                </a:ext>
              </a:extLst>
            </p:cNvPr>
            <p:cNvCxnSpPr/>
            <p:nvPr/>
          </p:nvCxnSpPr>
          <p:spPr>
            <a:xfrm flipV="1">
              <a:off x="3193576" y="681037"/>
              <a:ext cx="2902424" cy="23624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C3EF0958-1A95-4DD3-A822-DC5491D6213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576" y="3057099"/>
              <a:ext cx="2902424" cy="1975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5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99660216-9A1B-4B48-B68C-48D2C323F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800346"/>
              </p:ext>
            </p:extLst>
          </p:nvPr>
        </p:nvGraphicFramePr>
        <p:xfrm>
          <a:off x="925512" y="1419225"/>
          <a:ext cx="10340975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Bitmap Image" r:id="rId4" imgW="10340280" imgH="4533840" progId="Paint.Picture">
                  <p:embed/>
                </p:oleObj>
              </mc:Choice>
              <mc:Fallback>
                <p:oleObj name="Bitmap Image" r:id="rId4" imgW="10340280" imgH="4533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512" y="1419225"/>
                        <a:ext cx="10340975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E9E923-44AA-48E6-B401-6A63843ED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425" y="1724947"/>
            <a:ext cx="9812594" cy="4676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4E9AC542-4DAD-4F35-A3EF-AC240C97BA6F}"/>
              </a:ext>
            </a:extLst>
          </p:cNvPr>
          <p:cNvSpPr/>
          <p:nvPr/>
        </p:nvSpPr>
        <p:spPr>
          <a:xfrm>
            <a:off x="9409471" y="2459601"/>
            <a:ext cx="255639" cy="24580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6760205-9641-47BA-B29C-215A4FE08376}"/>
              </a:ext>
            </a:extLst>
          </p:cNvPr>
          <p:cNvSpPr/>
          <p:nvPr/>
        </p:nvSpPr>
        <p:spPr>
          <a:xfrm>
            <a:off x="7644583" y="3983600"/>
            <a:ext cx="1489587" cy="9045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D428316A-F500-455E-A2B6-074B896E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18"/>
          </a:xfrm>
        </p:spPr>
        <p:txBody>
          <a:bodyPr/>
          <a:lstStyle/>
          <a:p>
            <a:r>
              <a:rPr lang="en-US" dirty="0" err="1"/>
              <a:t>Nextstrain</a:t>
            </a:r>
            <a:r>
              <a:rPr lang="en-US" dirty="0"/>
              <a:t> uses </a:t>
            </a:r>
            <a:r>
              <a:rPr lang="en-US" dirty="0" err="1"/>
              <a:t>phylogeography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60AF771-A9DC-485A-BF08-697DB4598CE4}"/>
              </a:ext>
            </a:extLst>
          </p:cNvPr>
          <p:cNvSpPr txBox="1"/>
          <p:nvPr/>
        </p:nvSpPr>
        <p:spPr>
          <a:xfrm>
            <a:off x="925512" y="5700707"/>
            <a:ext cx="107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Nextstrain.org</a:t>
            </a:r>
          </a:p>
        </p:txBody>
      </p:sp>
    </p:spTree>
    <p:extLst>
      <p:ext uri="{BB962C8B-B14F-4D97-AF65-F5344CB8AC3E}">
        <p14:creationId xmlns:p14="http://schemas.microsoft.com/office/powerpoint/2010/main" val="37213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1B9B9-2CAD-4863-A565-E6EC4ABC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node?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74C7CB-7115-404E-9573-98F05D3F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62" y="1590675"/>
            <a:ext cx="4714875" cy="4781550"/>
          </a:xfrm>
          <a:prstGeom prst="rect">
            <a:avLst/>
          </a:prstGeom>
        </p:spPr>
      </p:pic>
      <p:sp>
        <p:nvSpPr>
          <p:cNvPr id="5" name="Right Arrow 8">
            <a:extLst>
              <a:ext uri="{FF2B5EF4-FFF2-40B4-BE49-F238E27FC236}">
                <a16:creationId xmlns:a16="http://schemas.microsoft.com/office/drawing/2014/main" xmlns="" id="{06ABBE19-FE55-4166-90A6-F18F5E653D03}"/>
              </a:ext>
            </a:extLst>
          </p:cNvPr>
          <p:cNvSpPr/>
          <p:nvPr/>
        </p:nvSpPr>
        <p:spPr>
          <a:xfrm rot="5400000">
            <a:off x="4194246" y="3824468"/>
            <a:ext cx="3733800" cy="328253"/>
          </a:xfrm>
          <a:prstGeom prst="rightArrow">
            <a:avLst>
              <a:gd name="adj1" fmla="val 4646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D7A9F97-7C3D-42A1-84ED-8D345A7F9CFB}"/>
              </a:ext>
            </a:extLst>
          </p:cNvPr>
          <p:cNvGrpSpPr/>
          <p:nvPr/>
        </p:nvGrpSpPr>
        <p:grpSpPr>
          <a:xfrm>
            <a:off x="226218" y="1690688"/>
            <a:ext cx="2955131" cy="1611313"/>
            <a:chOff x="111918" y="1390650"/>
            <a:chExt cx="2955131" cy="1611313"/>
          </a:xfrm>
        </p:grpSpPr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xmlns="" id="{3067B84A-7B41-4EC2-92C9-263DD46917A4}"/>
                </a:ext>
              </a:extLst>
            </p:cNvPr>
            <p:cNvSpPr/>
            <p:nvPr/>
          </p:nvSpPr>
          <p:spPr>
            <a:xfrm>
              <a:off x="111918" y="1390650"/>
              <a:ext cx="2955131" cy="1611313"/>
            </a:xfrm>
            <a:prstGeom prst="irregularSeal2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6F5D8D2-354F-41C8-B070-F5B3C95BCC5B}"/>
                </a:ext>
              </a:extLst>
            </p:cNvPr>
            <p:cNvSpPr txBox="1"/>
            <p:nvPr/>
          </p:nvSpPr>
          <p:spPr>
            <a:xfrm rot="20634152">
              <a:off x="496366" y="2045836"/>
              <a:ext cx="19952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C00000"/>
                  </a:solidFill>
                </a:rPr>
                <a:t>Flash back to Lecture 7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0BBB8BB-EB91-4202-85FF-19D9C6AC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562" y="1582739"/>
            <a:ext cx="20288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F4212-69FE-4C3D-819E-70E02FE8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48"/>
            <a:ext cx="10515600" cy="1325563"/>
          </a:xfrm>
        </p:spPr>
        <p:txBody>
          <a:bodyPr/>
          <a:lstStyle/>
          <a:p>
            <a:r>
              <a:rPr lang="en-US" dirty="0"/>
              <a:t>We can draw spatial inferences about nodes, </a:t>
            </a:r>
            <a:r>
              <a:rPr lang="en-US" b="1" dirty="0"/>
              <a:t>but what about branches</a:t>
            </a:r>
            <a:r>
              <a:rPr lang="en-US" dirty="0"/>
              <a:t>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F6CB8FD-6EAA-4535-906F-5C067C638472}"/>
              </a:ext>
            </a:extLst>
          </p:cNvPr>
          <p:cNvSpPr txBox="1">
            <a:spLocks/>
          </p:cNvSpPr>
          <p:nvPr/>
        </p:nvSpPr>
        <p:spPr>
          <a:xfrm>
            <a:off x="838200" y="3726608"/>
            <a:ext cx="1051560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Continuous vs. discrete phylogeography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1333CF-81CB-4002-85DA-E53C1AF32E90}"/>
              </a:ext>
            </a:extLst>
          </p:cNvPr>
          <p:cNvSpPr txBox="1"/>
          <p:nvPr/>
        </p:nvSpPr>
        <p:spPr>
          <a:xfrm>
            <a:off x="838200" y="3075057"/>
            <a:ext cx="2555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134901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730CE-13F3-4264-B605-BDA45BFE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BFF014-9793-470B-A610-A780EDC54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7523"/>
            <a:ext cx="7758112" cy="603250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/>
              <a:t>Continuous diffusion</a:t>
            </a:r>
            <a:r>
              <a:rPr lang="en-US" dirty="0"/>
              <a:t>: movement is inferred along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40D4F9-2CDF-4C6E-8BA5-52BD1FAD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27" y="2129352"/>
            <a:ext cx="5346773" cy="37480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E3FDE67-E26B-4C3B-A517-4E4F2B73C100}"/>
              </a:ext>
            </a:extLst>
          </p:cNvPr>
          <p:cNvGrpSpPr/>
          <p:nvPr/>
        </p:nvGrpSpPr>
        <p:grpSpPr>
          <a:xfrm>
            <a:off x="6638870" y="2298421"/>
            <a:ext cx="4510087" cy="2635250"/>
            <a:chOff x="3746518" y="2913856"/>
            <a:chExt cx="4510087" cy="2635250"/>
          </a:xfrm>
        </p:grpSpPr>
        <p:sp>
          <p:nvSpPr>
            <p:cNvPr id="5" name="Explosion: 14 Points 4">
              <a:extLst>
                <a:ext uri="{FF2B5EF4-FFF2-40B4-BE49-F238E27FC236}">
                  <a16:creationId xmlns:a16="http://schemas.microsoft.com/office/drawing/2014/main" xmlns="" id="{C387E6EB-2CB2-40DB-95A6-B570B3F6F938}"/>
                </a:ext>
              </a:extLst>
            </p:cNvPr>
            <p:cNvSpPr/>
            <p:nvPr/>
          </p:nvSpPr>
          <p:spPr>
            <a:xfrm>
              <a:off x="5788061" y="4720431"/>
              <a:ext cx="603214" cy="508794"/>
            </a:xfrm>
            <a:prstGeom prst="irregularSeal2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384E91D9-7D35-4BD1-85E1-9D8217E79832}"/>
                </a:ext>
              </a:extLst>
            </p:cNvPr>
            <p:cNvSpPr/>
            <p:nvPr/>
          </p:nvSpPr>
          <p:spPr>
            <a:xfrm>
              <a:off x="3922731" y="5229225"/>
              <a:ext cx="352425" cy="3198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D55AAC8-38B3-483B-AC8D-729AAECE3A63}"/>
                </a:ext>
              </a:extLst>
            </p:cNvPr>
            <p:cNvSpPr/>
            <p:nvPr/>
          </p:nvSpPr>
          <p:spPr>
            <a:xfrm>
              <a:off x="7904180" y="4618831"/>
              <a:ext cx="352425" cy="3198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44A88D79-7354-4EB3-8B4F-C2D67E9E537F}"/>
                </a:ext>
              </a:extLst>
            </p:cNvPr>
            <p:cNvSpPr/>
            <p:nvPr/>
          </p:nvSpPr>
          <p:spPr>
            <a:xfrm>
              <a:off x="5246705" y="4085431"/>
              <a:ext cx="352425" cy="3198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F7F9B6A8-B732-4A11-902F-20FDD24A6B8D}"/>
                </a:ext>
              </a:extLst>
            </p:cNvPr>
            <p:cNvSpPr/>
            <p:nvPr/>
          </p:nvSpPr>
          <p:spPr>
            <a:xfrm>
              <a:off x="3746518" y="2913856"/>
              <a:ext cx="352425" cy="3198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6C1AE78-E196-4A12-B580-867CF4FC6092}"/>
              </a:ext>
            </a:extLst>
          </p:cNvPr>
          <p:cNvGrpSpPr/>
          <p:nvPr/>
        </p:nvGrpSpPr>
        <p:grpSpPr>
          <a:xfrm>
            <a:off x="7062733" y="3757728"/>
            <a:ext cx="1722455" cy="777878"/>
            <a:chOff x="4170381" y="4373163"/>
            <a:chExt cx="1722455" cy="7778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AA4BCA5-F7B3-425E-A04E-4BCA9139DC3B}"/>
                </a:ext>
              </a:extLst>
            </p:cNvPr>
            <p:cNvSpPr/>
            <p:nvPr/>
          </p:nvSpPr>
          <p:spPr>
            <a:xfrm>
              <a:off x="4634357" y="4563664"/>
              <a:ext cx="104775" cy="706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2C3962C5-877B-4467-BAB5-9BCAAE09215D}"/>
                </a:ext>
              </a:extLst>
            </p:cNvPr>
            <p:cNvGrpSpPr/>
            <p:nvPr/>
          </p:nvGrpSpPr>
          <p:grpSpPr>
            <a:xfrm>
              <a:off x="4170381" y="4373163"/>
              <a:ext cx="1722455" cy="777878"/>
              <a:chOff x="4170381" y="4373163"/>
              <a:chExt cx="1722455" cy="77787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1D2C55E6-A262-410F-99E8-B68F2866AEA8}"/>
                  </a:ext>
                </a:extLst>
              </p:cNvPr>
              <p:cNvSpPr/>
              <p:nvPr/>
            </p:nvSpPr>
            <p:spPr>
              <a:xfrm>
                <a:off x="5788061" y="4778771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63067158-0EB2-4714-9A26-80E6E2C8F7B0}"/>
                  </a:ext>
                </a:extLst>
              </p:cNvPr>
              <p:cNvSpPr/>
              <p:nvPr/>
            </p:nvSpPr>
            <p:spPr>
              <a:xfrm>
                <a:off x="5735673" y="4643437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DCA96DB1-A674-4E0E-944C-E46692B4E3BB}"/>
                  </a:ext>
                </a:extLst>
              </p:cNvPr>
              <p:cNvSpPr/>
              <p:nvPr/>
            </p:nvSpPr>
            <p:spPr>
              <a:xfrm>
                <a:off x="5599184" y="4542233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4CE229FA-C7A8-4FC2-8F8C-D45B1577BC17}"/>
                  </a:ext>
                </a:extLst>
              </p:cNvPr>
              <p:cNvSpPr/>
              <p:nvPr/>
            </p:nvSpPr>
            <p:spPr>
              <a:xfrm>
                <a:off x="5453116" y="4452539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7613BC92-ABD3-428F-A875-570BF9807F54}"/>
                  </a:ext>
                </a:extLst>
              </p:cNvPr>
              <p:cNvSpPr/>
              <p:nvPr/>
            </p:nvSpPr>
            <p:spPr>
              <a:xfrm>
                <a:off x="4170381" y="5080397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AE2DC7C2-98B0-4627-B0C4-E40F377BBD5A}"/>
                  </a:ext>
                </a:extLst>
              </p:cNvPr>
              <p:cNvSpPr/>
              <p:nvPr/>
            </p:nvSpPr>
            <p:spPr>
              <a:xfrm>
                <a:off x="4316449" y="4939506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FC5D1A1B-4B5B-4760-9546-6BCC0FBDEC7A}"/>
                  </a:ext>
                </a:extLst>
              </p:cNvPr>
              <p:cNvSpPr/>
              <p:nvPr/>
            </p:nvSpPr>
            <p:spPr>
              <a:xfrm>
                <a:off x="4421224" y="4836716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755BEECF-4DF7-4F9C-96CE-9C81C30EC649}"/>
                  </a:ext>
                </a:extLst>
              </p:cNvPr>
              <p:cNvSpPr/>
              <p:nvPr/>
            </p:nvSpPr>
            <p:spPr>
              <a:xfrm>
                <a:off x="4530787" y="4705348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B281CA1E-D7C6-4B4A-B4D3-1ACE81CBCE19}"/>
                  </a:ext>
                </a:extLst>
              </p:cNvPr>
              <p:cNvSpPr/>
              <p:nvPr/>
            </p:nvSpPr>
            <p:spPr>
              <a:xfrm>
                <a:off x="4717363" y="4466034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542B19B6-0127-4F78-BE69-B464AA916BB1}"/>
                  </a:ext>
                </a:extLst>
              </p:cNvPr>
              <p:cNvSpPr/>
              <p:nvPr/>
            </p:nvSpPr>
            <p:spPr>
              <a:xfrm>
                <a:off x="4886879" y="4411264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460B842C-EB82-49D2-A5CB-ED5848914054}"/>
                  </a:ext>
                </a:extLst>
              </p:cNvPr>
              <p:cNvSpPr/>
              <p:nvPr/>
            </p:nvSpPr>
            <p:spPr>
              <a:xfrm>
                <a:off x="5038204" y="4430712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E2CA22FE-3D94-4D96-9A53-3075939D39AE}"/>
                  </a:ext>
                </a:extLst>
              </p:cNvPr>
              <p:cNvSpPr/>
              <p:nvPr/>
            </p:nvSpPr>
            <p:spPr>
              <a:xfrm>
                <a:off x="5179034" y="4373163"/>
                <a:ext cx="104775" cy="706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B2DC8B2-DCB8-4CF0-8367-66B91A58A8B5}"/>
              </a:ext>
            </a:extLst>
          </p:cNvPr>
          <p:cNvSpPr txBox="1"/>
          <p:nvPr/>
        </p:nvSpPr>
        <p:spPr>
          <a:xfrm>
            <a:off x="7313576" y="5924667"/>
            <a:ext cx="4560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What if we were investigating an outbreak throughout the Caribbean?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282646-2E90-44EC-B27E-0FB98E4AEB3E}"/>
              </a:ext>
            </a:extLst>
          </p:cNvPr>
          <p:cNvSpPr txBox="1"/>
          <p:nvPr/>
        </p:nvSpPr>
        <p:spPr>
          <a:xfrm>
            <a:off x="9419351" y="3192997"/>
            <a:ext cx="122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Vectorstock.com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CB43669-E398-4832-A24B-AF00E8D8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87" y="2168771"/>
            <a:ext cx="3039336" cy="36692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61A024E-6ACD-4B5D-8060-AFE331B58F2A}"/>
              </a:ext>
            </a:extLst>
          </p:cNvPr>
          <p:cNvSpPr txBox="1"/>
          <p:nvPr/>
        </p:nvSpPr>
        <p:spPr>
          <a:xfrm>
            <a:off x="1625430" y="5924667"/>
            <a:ext cx="27248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Adapted from </a:t>
            </a:r>
            <a:r>
              <a:rPr lang="en-US" sz="1500" dirty="0" err="1"/>
              <a:t>Baele</a:t>
            </a:r>
            <a:r>
              <a:rPr lang="en-US" sz="1500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18207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6EC05-5CE4-4305-8C06-72FE23D7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Healthcare Outbreaks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C1B9F3-D5CF-466A-9960-74C526116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genome sequencing is increasingly being utilized for investigations of outbreaks in a variety of healthcare settings.</a:t>
            </a:r>
          </a:p>
          <a:p>
            <a:r>
              <a:rPr lang="en-US" dirty="0"/>
              <a:t>Useful for understanding transmissions and spread of healthcare-associated infections (HAIs)</a:t>
            </a:r>
          </a:p>
          <a:p>
            <a:r>
              <a:rPr lang="en-US" dirty="0"/>
              <a:t>Investigations previously used various typing methods (</a:t>
            </a:r>
            <a:r>
              <a:rPr lang="en-US" i="1" dirty="0"/>
              <a:t>spa</a:t>
            </a:r>
            <a:r>
              <a:rPr lang="en-US" dirty="0"/>
              <a:t> typing, MLST, PFGE), which were often unable to sufficiently discriminate between bacterial isolates from common strains.</a:t>
            </a:r>
          </a:p>
        </p:txBody>
      </p:sp>
    </p:spTree>
    <p:extLst>
      <p:ext uri="{BB962C8B-B14F-4D97-AF65-F5344CB8AC3E}">
        <p14:creationId xmlns:p14="http://schemas.microsoft.com/office/powerpoint/2010/main" val="458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B4C617-B4D4-49AC-9E83-184D8853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FCC029-D847-4E1E-86FC-4B2FBBF9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78" y="2040773"/>
            <a:ext cx="6147441" cy="42087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5AD104A-34B1-427A-B68A-8AD4E1DB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437523"/>
            <a:ext cx="9029133" cy="50045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Example: mapping the spread of avian H5N1 in Guangdong province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A143C2-7759-40B1-AF1A-3A7352496A27}"/>
              </a:ext>
            </a:extLst>
          </p:cNvPr>
          <p:cNvSpPr txBox="1"/>
          <p:nvPr/>
        </p:nvSpPr>
        <p:spPr>
          <a:xfrm>
            <a:off x="8898341" y="6389789"/>
            <a:ext cx="317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 err="1"/>
              <a:t>Faria</a:t>
            </a:r>
            <a:r>
              <a:rPr lang="en-US" dirty="0"/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30291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44A56E-38F9-47DB-96A9-A31987A3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0360"/>
          </a:xfrm>
        </p:spPr>
        <p:txBody>
          <a:bodyPr/>
          <a:lstStyle/>
          <a:p>
            <a:r>
              <a:rPr lang="en-US" dirty="0"/>
              <a:t>Modelling movement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06ABB01-58C1-4C39-9138-0ECA82380EF7}"/>
              </a:ext>
            </a:extLst>
          </p:cNvPr>
          <p:cNvGrpSpPr/>
          <p:nvPr/>
        </p:nvGrpSpPr>
        <p:grpSpPr>
          <a:xfrm>
            <a:off x="838200" y="1969207"/>
            <a:ext cx="10340975" cy="4533900"/>
            <a:chOff x="838200" y="1958975"/>
            <a:chExt cx="10340975" cy="4533900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xmlns="" id="{3218E6F2-FD03-4AF6-9DB1-ACF394810C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7363338"/>
                </p:ext>
              </p:extLst>
            </p:nvPr>
          </p:nvGraphicFramePr>
          <p:xfrm>
            <a:off x="838200" y="1958975"/>
            <a:ext cx="10340975" cy="453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Bitmap Image" r:id="rId3" imgW="10340280" imgH="4533840" progId="Paint.Picture">
                    <p:embed/>
                  </p:oleObj>
                </mc:Choice>
                <mc:Fallback>
                  <p:oleObj name="Bitmap Image" r:id="rId3" imgW="10340280" imgH="4533840" progId="Paint.Picture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xmlns="" id="{99660216-9A1B-4B48-B68C-48D2C323F3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38200" y="1958975"/>
                          <a:ext cx="10340975" cy="4533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FE11D53-BB97-458D-86C7-7A366AB3ED9A}"/>
                </a:ext>
              </a:extLst>
            </p:cNvPr>
            <p:cNvSpPr txBox="1"/>
            <p:nvPr/>
          </p:nvSpPr>
          <p:spPr>
            <a:xfrm>
              <a:off x="10020300" y="6185416"/>
              <a:ext cx="1070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Nextstrain.org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A5D245C3-1B3C-4C0F-ABDC-81DD216C3B2E}"/>
              </a:ext>
            </a:extLst>
          </p:cNvPr>
          <p:cNvSpPr txBox="1">
            <a:spLocks/>
          </p:cNvSpPr>
          <p:nvPr/>
        </p:nvSpPr>
        <p:spPr>
          <a:xfrm>
            <a:off x="838198" y="1389965"/>
            <a:ext cx="10515599" cy="4770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Discrete </a:t>
            </a:r>
            <a:r>
              <a:rPr lang="en-US" u="sng" dirty="0" err="1"/>
              <a:t>phylogeography</a:t>
            </a:r>
            <a:r>
              <a:rPr lang="en-US" dirty="0"/>
              <a:t>: location is modelled as a trait at each node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02D4468-78CA-4A11-BE8A-879C5FFF67DA}"/>
              </a:ext>
            </a:extLst>
          </p:cNvPr>
          <p:cNvGrpSpPr/>
          <p:nvPr/>
        </p:nvGrpSpPr>
        <p:grpSpPr>
          <a:xfrm>
            <a:off x="3827057" y="2053687"/>
            <a:ext cx="4219979" cy="4364940"/>
            <a:chOff x="3827057" y="2272055"/>
            <a:chExt cx="4219979" cy="43649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4DB3425-0F90-4B4F-9781-7075CC0F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7057" y="2272055"/>
              <a:ext cx="4219979" cy="43649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3EE847A-A8FF-42CE-B44C-00C8815D2275}"/>
                </a:ext>
              </a:extLst>
            </p:cNvPr>
            <p:cNvSpPr txBox="1"/>
            <p:nvPr/>
          </p:nvSpPr>
          <p:spPr>
            <a:xfrm>
              <a:off x="5825851" y="2272055"/>
              <a:ext cx="2221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Adapted from </a:t>
              </a:r>
              <a:r>
                <a:rPr lang="en-US" sz="1200" dirty="0" err="1"/>
                <a:t>Baele</a:t>
              </a:r>
              <a:r>
                <a:rPr lang="en-US" sz="1200" dirty="0"/>
                <a:t> et al. (2018)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4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9C274E-C180-4A26-8DA9-AE4903EF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3" y="2319270"/>
            <a:ext cx="5948250" cy="2454915"/>
          </a:xfrm>
        </p:spPr>
        <p:txBody>
          <a:bodyPr>
            <a:normAutofit fontScale="90000"/>
          </a:bodyPr>
          <a:lstStyle/>
          <a:p>
            <a:r>
              <a:rPr lang="en-US" dirty="0"/>
              <a:t>(Side note) You can model a variety of characteristics as discrete traits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4D970E-7625-4CA8-A9F4-D9BCA46C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8" y="414534"/>
            <a:ext cx="3681383" cy="60289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3262DD5-7B23-4AAB-B46A-E0813E5D1F65}"/>
              </a:ext>
            </a:extLst>
          </p:cNvPr>
          <p:cNvSpPr txBox="1"/>
          <p:nvPr/>
        </p:nvSpPr>
        <p:spPr>
          <a:xfrm>
            <a:off x="9467151" y="6534835"/>
            <a:ext cx="27248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Adapted from </a:t>
            </a:r>
            <a:r>
              <a:rPr lang="en-US" sz="1500" dirty="0" err="1"/>
              <a:t>Baele</a:t>
            </a:r>
            <a:r>
              <a:rPr lang="en-US" sz="1500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169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E2201DC-C1BD-49F3-9516-A9309242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907" y="682431"/>
            <a:ext cx="6834187" cy="54931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E551C4-614B-4870-97AF-2A41FCB99B76}"/>
              </a:ext>
            </a:extLst>
          </p:cNvPr>
          <p:cNvSpPr txBox="1"/>
          <p:nvPr/>
        </p:nvSpPr>
        <p:spPr>
          <a:xfrm>
            <a:off x="7224278" y="5898570"/>
            <a:ext cx="2221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 </a:t>
            </a:r>
            <a:r>
              <a:rPr lang="en-US" sz="1200" dirty="0" err="1"/>
              <a:t>Baele</a:t>
            </a:r>
            <a:r>
              <a:rPr lang="en-US" sz="1200" dirty="0"/>
              <a:t> et al. (2018)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FEA991-6BFC-47ED-BCDB-B28AC3E00610}"/>
              </a:ext>
            </a:extLst>
          </p:cNvPr>
          <p:cNvSpPr txBox="1"/>
          <p:nvPr/>
        </p:nvSpPr>
        <p:spPr>
          <a:xfrm>
            <a:off x="9615307" y="1161405"/>
            <a:ext cx="2361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sensitive to sampling biases compared to discrete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provide a more granular picture of epidemic spread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F66BC-48B3-448A-88A5-BED0746B483B}"/>
              </a:ext>
            </a:extLst>
          </p:cNvPr>
          <p:cNvSpPr txBox="1"/>
          <p:nvPr/>
        </p:nvSpPr>
        <p:spPr>
          <a:xfrm>
            <a:off x="9615308" y="3646711"/>
            <a:ext cx="2361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only be used when studying contiguous land masses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higher geographic resolution at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DFEB98-AFAC-441D-8AD8-A6E16D34282A}"/>
              </a:ext>
            </a:extLst>
          </p:cNvPr>
          <p:cNvSpPr txBox="1"/>
          <p:nvPr/>
        </p:nvSpPr>
        <p:spPr>
          <a:xfrm>
            <a:off x="163022" y="1161405"/>
            <a:ext cx="2376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lead to geographically implausible inferences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D1A0B7-A4E9-43E9-8AEE-7D52D663F9B3}"/>
              </a:ext>
            </a:extLst>
          </p:cNvPr>
          <p:cNvSpPr txBox="1"/>
          <p:nvPr/>
        </p:nvSpPr>
        <p:spPr>
          <a:xfrm>
            <a:off x="163022" y="2862387"/>
            <a:ext cx="2376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sensitive to sampling biases in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infer transmission events at unsampled locations</a:t>
            </a:r>
          </a:p>
        </p:txBody>
      </p:sp>
    </p:spTree>
    <p:extLst>
      <p:ext uri="{BB962C8B-B14F-4D97-AF65-F5344CB8AC3E}">
        <p14:creationId xmlns:p14="http://schemas.microsoft.com/office/powerpoint/2010/main" val="21231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Generalized Linear Modeling</a:t>
            </a:r>
          </a:p>
        </p:txBody>
      </p:sp>
    </p:spTree>
    <p:extLst>
      <p:ext uri="{BB962C8B-B14F-4D97-AF65-F5344CB8AC3E}">
        <p14:creationId xmlns:p14="http://schemas.microsoft.com/office/powerpoint/2010/main" val="205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1F9236-D2E7-4079-A304-4AC7564D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811374E-6861-4117-BD14-C8797B00A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20699"/>
                <a:ext cx="10515600" cy="10158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 ... +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11374E-6861-4117-BD14-C8797B00A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20699"/>
                <a:ext cx="10515600" cy="10158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12FF9E12-7CBB-447D-B574-72C572FAF9D8}"/>
              </a:ext>
            </a:extLst>
          </p:cNvPr>
          <p:cNvGrpSpPr/>
          <p:nvPr/>
        </p:nvGrpSpPr>
        <p:grpSpPr>
          <a:xfrm>
            <a:off x="8665762" y="2955679"/>
            <a:ext cx="963561" cy="2626953"/>
            <a:chOff x="8957188" y="2890684"/>
            <a:chExt cx="963561" cy="26269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EFAFD8CE-C00F-4853-96C7-FEE64B412F93}"/>
                </a:ext>
              </a:extLst>
            </p:cNvPr>
            <p:cNvSpPr/>
            <p:nvPr/>
          </p:nvSpPr>
          <p:spPr>
            <a:xfrm>
              <a:off x="9035845" y="2890684"/>
              <a:ext cx="658761" cy="6980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EBAB0680-98BE-478B-91B7-F6E3430823AE}"/>
                </a:ext>
              </a:extLst>
            </p:cNvPr>
            <p:cNvCxnSpPr>
              <a:cxnSpLocks/>
            </p:cNvCxnSpPr>
            <p:nvPr/>
          </p:nvCxnSpPr>
          <p:spPr>
            <a:xfrm>
              <a:off x="9365226" y="3578072"/>
              <a:ext cx="0" cy="7365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70B468E5-57B8-48CE-A410-44E6C8623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3832" y="4336026"/>
              <a:ext cx="216310" cy="1160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A06476C5-D450-4BD0-ADCE-61506B835500}"/>
                </a:ext>
              </a:extLst>
            </p:cNvPr>
            <p:cNvCxnSpPr>
              <a:cxnSpLocks/>
            </p:cNvCxnSpPr>
            <p:nvPr/>
          </p:nvCxnSpPr>
          <p:spPr>
            <a:xfrm>
              <a:off x="9365226" y="4314621"/>
              <a:ext cx="408039" cy="1203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0A9D2BB-56F5-484C-9E8B-3C146D764615}"/>
                </a:ext>
              </a:extLst>
            </p:cNvPr>
            <p:cNvCxnSpPr/>
            <p:nvPr/>
          </p:nvCxnSpPr>
          <p:spPr>
            <a:xfrm flipV="1">
              <a:off x="9365226" y="3716594"/>
              <a:ext cx="555522" cy="23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B44A644-D20E-42FF-916C-713101100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236" y="3141406"/>
              <a:ext cx="453513" cy="575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69391E6E-C99E-45CE-B350-33FD60C4531F}"/>
                </a:ext>
              </a:extLst>
            </p:cNvPr>
            <p:cNvCxnSpPr/>
            <p:nvPr/>
          </p:nvCxnSpPr>
          <p:spPr>
            <a:xfrm flipH="1" flipV="1">
              <a:off x="8957188" y="3674805"/>
              <a:ext cx="408037" cy="2800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A2A7620-F023-4CEB-963E-BC72AF2D7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188" y="3139025"/>
              <a:ext cx="304799" cy="563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649DF4E9-8196-4B75-A63E-1FFB3F3A125C}"/>
              </a:ext>
            </a:extLst>
          </p:cNvPr>
          <p:cNvGrpSpPr/>
          <p:nvPr/>
        </p:nvGrpSpPr>
        <p:grpSpPr>
          <a:xfrm>
            <a:off x="5724832" y="4401021"/>
            <a:ext cx="2633815" cy="941042"/>
            <a:chOff x="5931309" y="5228700"/>
            <a:chExt cx="2633815" cy="94104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CAD42959-763E-45C3-B1C1-C5CCE7973256}"/>
                </a:ext>
              </a:extLst>
            </p:cNvPr>
            <p:cNvSpPr/>
            <p:nvPr/>
          </p:nvSpPr>
          <p:spPr>
            <a:xfrm>
              <a:off x="7906363" y="5471652"/>
              <a:ext cx="658761" cy="6980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34DAB22-C03D-47E1-8E9D-4BAA15F246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1965" y="5820697"/>
              <a:ext cx="1024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856477-7051-4BA2-B4BC-CFF77500DDF3}"/>
                </a:ext>
              </a:extLst>
            </p:cNvPr>
            <p:cNvCxnSpPr>
              <a:cxnSpLocks/>
            </p:cNvCxnSpPr>
            <p:nvPr/>
          </p:nvCxnSpPr>
          <p:spPr>
            <a:xfrm>
              <a:off x="5931309" y="5582418"/>
              <a:ext cx="979537" cy="22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9532E795-3EF8-4414-A14E-0405EA35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161" y="5808408"/>
              <a:ext cx="750937" cy="277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C18BF499-27AA-4B5E-B01D-7B12408A7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388" y="5823307"/>
              <a:ext cx="553063" cy="329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77420017-1BDC-44FC-AAD9-8A2AA0A84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938" y="5228700"/>
              <a:ext cx="453513" cy="575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979D830D-913E-404C-A864-2BEA8E11B509}"/>
                </a:ext>
              </a:extLst>
            </p:cNvPr>
            <p:cNvSpPr txBox="1"/>
            <p:nvPr/>
          </p:nvSpPr>
          <p:spPr>
            <a:xfrm>
              <a:off x="8139047" y="5471652"/>
              <a:ext cx="284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  <a:p>
              <a:r>
                <a:rPr lang="en-US" dirty="0"/>
                <a:t>x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3DDDD37B-56F6-463E-9E41-8055EF4104A5}"/>
              </a:ext>
            </a:extLst>
          </p:cNvPr>
          <p:cNvCxnSpPr/>
          <p:nvPr/>
        </p:nvCxnSpPr>
        <p:spPr>
          <a:xfrm flipV="1">
            <a:off x="3028335" y="2728648"/>
            <a:ext cx="206478" cy="1009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BB823BE-7CC0-4D4C-B811-49604DFEE003}"/>
              </a:ext>
            </a:extLst>
          </p:cNvPr>
          <p:cNvSpPr txBox="1"/>
          <p:nvPr/>
        </p:nvSpPr>
        <p:spPr>
          <a:xfrm>
            <a:off x="1934157" y="3713990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F01C97B3-5383-48EC-8C8F-5301CB65D383}"/>
              </a:ext>
            </a:extLst>
          </p:cNvPr>
          <p:cNvCxnSpPr/>
          <p:nvPr/>
        </p:nvCxnSpPr>
        <p:spPr>
          <a:xfrm flipH="1" flipV="1">
            <a:off x="4483510" y="2728648"/>
            <a:ext cx="108155" cy="805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742A5D4-C913-4382-BA48-AF8C87C88655}"/>
              </a:ext>
            </a:extLst>
          </p:cNvPr>
          <p:cNvSpPr txBox="1"/>
          <p:nvPr/>
        </p:nvSpPr>
        <p:spPr>
          <a:xfrm>
            <a:off x="4148461" y="3522183"/>
            <a:ext cx="255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indicator (do we include this covariate in our model?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79E36222-E48B-408B-B42F-9FD6C9703B94}"/>
              </a:ext>
            </a:extLst>
          </p:cNvPr>
          <p:cNvCxnSpPr>
            <a:cxnSpLocks/>
          </p:cNvCxnSpPr>
          <p:nvPr/>
        </p:nvCxnSpPr>
        <p:spPr>
          <a:xfrm flipH="1">
            <a:off x="4876801" y="1787706"/>
            <a:ext cx="481780" cy="5032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9DECE9F-DB39-4AC3-A2D0-13EDF61CD1C6}"/>
              </a:ext>
            </a:extLst>
          </p:cNvPr>
          <p:cNvSpPr txBox="1"/>
          <p:nvPr/>
        </p:nvSpPr>
        <p:spPr>
          <a:xfrm>
            <a:off x="5171770" y="1298692"/>
            <a:ext cx="282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 size of covariate (estimated by the model)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C03F8B58-C488-42B0-8301-2415AA4D1AF2}"/>
              </a:ext>
            </a:extLst>
          </p:cNvPr>
          <p:cNvCxnSpPr/>
          <p:nvPr/>
        </p:nvCxnSpPr>
        <p:spPr>
          <a:xfrm flipH="1" flipV="1">
            <a:off x="5358581" y="2728648"/>
            <a:ext cx="904567" cy="40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D56AA83-53D0-411E-B4DC-AE7CA4181279}"/>
              </a:ext>
            </a:extLst>
          </p:cNvPr>
          <p:cNvSpPr txBox="1"/>
          <p:nvPr/>
        </p:nvSpPr>
        <p:spPr>
          <a:xfrm>
            <a:off x="6346581" y="305240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Covariate value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ADB63D4-21CD-4EB0-8A0B-7516ACC4CAC8}"/>
              </a:ext>
            </a:extLst>
          </p:cNvPr>
          <p:cNvSpPr/>
          <p:nvPr/>
        </p:nvSpPr>
        <p:spPr>
          <a:xfrm>
            <a:off x="2241753" y="2123681"/>
            <a:ext cx="729103" cy="67851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8" grpId="0"/>
      <p:bldP spid="61" grpId="0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11472066-581F-4303-90C4-FF7A20A9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rate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56F954B5-56DC-4215-972A-760720884A8D}"/>
                  </a:ext>
                </a:extLst>
              </p:cNvPr>
              <p:cNvSpPr>
                <a:spLocks noGrp="1"/>
              </p:cNvSpPr>
              <p:nvPr>
                <p:ph type="subTitle" idx="4294967295"/>
              </p:nvPr>
            </p:nvSpPr>
            <p:spPr>
              <a:xfrm>
                <a:off x="1406769" y="1690688"/>
                <a:ext cx="9144000" cy="8091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... +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F954B5-56DC-4215-972A-76072088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406769" y="1690688"/>
                <a:ext cx="9144000" cy="8091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CC6DD5-BD88-4C35-9655-EC632186566E}"/>
              </a:ext>
            </a:extLst>
          </p:cNvPr>
          <p:cNvSpPr txBox="1"/>
          <p:nvPr/>
        </p:nvSpPr>
        <p:spPr>
          <a:xfrm>
            <a:off x="838200" y="2385734"/>
            <a:ext cx="716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Imagine you are investigating a West Nile virus (WNV) outbreak in the 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F20623E-A926-4229-8E43-CA57966094C8}"/>
              </a:ext>
            </a:extLst>
          </p:cNvPr>
          <p:cNvSpPr txBox="1"/>
          <p:nvPr/>
        </p:nvSpPr>
        <p:spPr>
          <a:xfrm>
            <a:off x="1406769" y="2753881"/>
            <a:ext cx="904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collect and sequence 100 WNV samples and construct a phylogeographically-resolved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0FCF3DF-0EA9-4E73-ACCD-F909724BBD3D}"/>
              </a:ext>
            </a:extLst>
          </p:cNvPr>
          <p:cNvSpPr txBox="1"/>
          <p:nvPr/>
        </p:nvSpPr>
        <p:spPr>
          <a:xfrm>
            <a:off x="1406769" y="3193737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your tree, you ascertain the following data: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xmlns="" id="{6790305B-2D1E-43D5-946C-99BD7577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55174"/>
              </p:ext>
            </p:extLst>
          </p:nvPr>
        </p:nvGraphicFramePr>
        <p:xfrm>
          <a:off x="2268617" y="3750208"/>
          <a:ext cx="310578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xmlns="" val="1557243531"/>
                    </a:ext>
                  </a:extLst>
                </a:gridCol>
                <a:gridCol w="1169496">
                  <a:extLst>
                    <a:ext uri="{9D8B030D-6E8A-4147-A177-3AD203B41FA5}">
                      <a16:colId xmlns:a16="http://schemas.microsoft.com/office/drawing/2014/main" xmlns="" val="106469966"/>
                    </a:ext>
                  </a:extLst>
                </a:gridCol>
                <a:gridCol w="975536">
                  <a:extLst>
                    <a:ext uri="{9D8B030D-6E8A-4147-A177-3AD203B41FA5}">
                      <a16:colId xmlns:a16="http://schemas.microsoft.com/office/drawing/2014/main" xmlns="" val="3686562678"/>
                    </a:ext>
                  </a:extLst>
                </a:gridCol>
              </a:tblGrid>
              <a:tr h="26726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Origin (</a:t>
                      </a:r>
                      <a:r>
                        <a:rPr lang="en-US" sz="1200" dirty="0" err="1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Destination (j)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# Instances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5386633"/>
                  </a:ext>
                </a:extLst>
              </a:tr>
              <a:tr h="21894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Massachusetts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1050053"/>
                  </a:ext>
                </a:extLst>
              </a:tr>
              <a:tr h="250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5746441"/>
                  </a:ext>
                </a:extLst>
              </a:tr>
              <a:tr h="26103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Connecticut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16427036"/>
                  </a:ext>
                </a:extLst>
              </a:tr>
              <a:tr h="25193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Michigan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North Dakota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3179204"/>
                  </a:ext>
                </a:extLst>
              </a:tr>
              <a:tr h="26293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New York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26879238"/>
                  </a:ext>
                </a:extLst>
              </a:tr>
              <a:tr h="24378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Texas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8358837"/>
                  </a:ext>
                </a:extLst>
              </a:tr>
              <a:tr h="2648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Nevada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California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03910341"/>
                  </a:ext>
                </a:extLst>
              </a:tr>
              <a:tr h="2270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46829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C506B7EC-0D55-452B-BB90-2B222B2B23A4}"/>
                  </a:ext>
                </a:extLst>
              </p:cNvPr>
              <p:cNvSpPr txBox="1"/>
              <p:nvPr/>
            </p:nvSpPr>
            <p:spPr>
              <a:xfrm>
                <a:off x="6438358" y="4897336"/>
                <a:ext cx="120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06B7EC-0D55-452B-BB90-2B222B2B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358" y="4897336"/>
                <a:ext cx="1208729" cy="276999"/>
              </a:xfrm>
              <a:prstGeom prst="rect">
                <a:avLst/>
              </a:prstGeom>
              <a:blipFill>
                <a:blip r:embed="rId4"/>
                <a:stretch>
                  <a:fillRect l="-4040" t="-2174" r="-202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9B08B9-DEC2-4238-B946-5305430DE218}"/>
              </a:ext>
            </a:extLst>
          </p:cNvPr>
          <p:cNvSpPr txBox="1"/>
          <p:nvPr/>
        </p:nvSpPr>
        <p:spPr>
          <a:xfrm>
            <a:off x="8078533" y="3920610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Origin (</a:t>
            </a:r>
            <a:r>
              <a:rPr lang="en-US" sz="1200" i="1" dirty="0" err="1"/>
              <a:t>i</a:t>
            </a:r>
            <a:r>
              <a:rPr lang="en-US" sz="1200" i="1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2C90E66-26E6-476F-BACF-0766FB0BA90D}"/>
              </a:ext>
            </a:extLst>
          </p:cNvPr>
          <p:cNvSpPr txBox="1"/>
          <p:nvPr/>
        </p:nvSpPr>
        <p:spPr>
          <a:xfrm>
            <a:off x="9478039" y="4758836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Destination (j)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xmlns="" id="{A7823CED-D4E3-48DD-A4CB-83ACF562C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41660"/>
              </p:ext>
            </p:extLst>
          </p:nvPr>
        </p:nvGraphicFramePr>
        <p:xfrm>
          <a:off x="7647087" y="4182825"/>
          <a:ext cx="1897155" cy="159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31">
                  <a:extLst>
                    <a:ext uri="{9D8B030D-6E8A-4147-A177-3AD203B41FA5}">
                      <a16:colId xmlns:a16="http://schemas.microsoft.com/office/drawing/2014/main" xmlns="" val="2201976238"/>
                    </a:ext>
                  </a:extLst>
                </a:gridCol>
                <a:gridCol w="379431">
                  <a:extLst>
                    <a:ext uri="{9D8B030D-6E8A-4147-A177-3AD203B41FA5}">
                      <a16:colId xmlns:a16="http://schemas.microsoft.com/office/drawing/2014/main" xmlns="" val="3414558870"/>
                    </a:ext>
                  </a:extLst>
                </a:gridCol>
                <a:gridCol w="379431">
                  <a:extLst>
                    <a:ext uri="{9D8B030D-6E8A-4147-A177-3AD203B41FA5}">
                      <a16:colId xmlns:a16="http://schemas.microsoft.com/office/drawing/2014/main" xmlns="" val="646841284"/>
                    </a:ext>
                  </a:extLst>
                </a:gridCol>
                <a:gridCol w="379431">
                  <a:extLst>
                    <a:ext uri="{9D8B030D-6E8A-4147-A177-3AD203B41FA5}">
                      <a16:colId xmlns:a16="http://schemas.microsoft.com/office/drawing/2014/main" xmlns="" val="733451894"/>
                    </a:ext>
                  </a:extLst>
                </a:gridCol>
                <a:gridCol w="379431">
                  <a:extLst>
                    <a:ext uri="{9D8B030D-6E8A-4147-A177-3AD203B41FA5}">
                      <a16:colId xmlns:a16="http://schemas.microsoft.com/office/drawing/2014/main" xmlns="" val="409223806"/>
                    </a:ext>
                  </a:extLst>
                </a:gridCol>
              </a:tblGrid>
              <a:tr h="31951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53046456"/>
                  </a:ext>
                </a:extLst>
              </a:tr>
              <a:tr h="31951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41349377"/>
                  </a:ext>
                </a:extLst>
              </a:tr>
              <a:tr h="31951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5979854"/>
                  </a:ext>
                </a:extLst>
              </a:tr>
              <a:tr h="31951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14533841"/>
                  </a:ext>
                </a:extLst>
              </a:tr>
              <a:tr h="31951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9833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59A8B-FEE1-4C1C-9371-CEB56F63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19"/>
            <a:ext cx="10515600" cy="903236"/>
          </a:xfrm>
        </p:spPr>
        <p:txBody>
          <a:bodyPr/>
          <a:lstStyle/>
          <a:p>
            <a:r>
              <a:rPr lang="en-US" dirty="0"/>
              <a:t>Model 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C02A36-8B8E-47AB-BE0D-48670C17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 data (flights, cruises, traffic)</a:t>
            </a:r>
          </a:p>
          <a:p>
            <a:r>
              <a:rPr lang="en-US" dirty="0"/>
              <a:t>Proxies for socioeconomic status (e.g. average life expectancy, unemployment rate)</a:t>
            </a:r>
          </a:p>
          <a:p>
            <a:r>
              <a:rPr lang="en-US" dirty="0"/>
              <a:t>Climate data (e.g. temperature, humidity, land-use)</a:t>
            </a:r>
          </a:p>
          <a:p>
            <a:r>
              <a:rPr lang="en-US" dirty="0"/>
              <a:t>Population density</a:t>
            </a:r>
          </a:p>
          <a:p>
            <a:r>
              <a:rPr lang="en-US" dirty="0"/>
              <a:t>Distance between populations</a:t>
            </a:r>
          </a:p>
          <a:p>
            <a:r>
              <a:rPr lang="en-US" dirty="0"/>
              <a:t>Time since last outbreak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F948D8-C10E-4DEC-90AD-CB3BDACA3FBC}"/>
              </a:ext>
            </a:extLst>
          </p:cNvPr>
          <p:cNvSpPr txBox="1"/>
          <p:nvPr/>
        </p:nvSpPr>
        <p:spPr>
          <a:xfrm>
            <a:off x="1782584" y="5222856"/>
            <a:ext cx="9099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…Any measurable characteristic that you can obtain for every population in your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096855D2-8C6B-410A-95D7-B7CA3035E6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479" y="1102698"/>
                <a:ext cx="9144000" cy="5580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... +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6855D2-8C6B-410A-95D7-B7CA3035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79" y="1102698"/>
                <a:ext cx="9144000" cy="558033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0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5D134B-9E84-418A-BE07-34871AB7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Predictors of human and avian H5N1 spread in Egypt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6AEC419-EB73-4E4E-B948-8FED20F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0" y="1690688"/>
            <a:ext cx="4907014" cy="45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727D9756-B88C-49C2-BD3F-DF301E81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37" y="2350524"/>
            <a:ext cx="4946963" cy="344067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4C906F-2F7C-4CE6-A57B-64881D7766DE}"/>
              </a:ext>
            </a:extLst>
          </p:cNvPr>
          <p:cNvSpPr txBox="1"/>
          <p:nvPr/>
        </p:nvSpPr>
        <p:spPr>
          <a:xfrm>
            <a:off x="9871587" y="6492875"/>
            <a:ext cx="2123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Magee et al., (2015) </a:t>
            </a:r>
            <a:r>
              <a:rPr lang="en-US" sz="1200" i="1" dirty="0"/>
              <a:t>Arch </a:t>
            </a:r>
            <a:r>
              <a:rPr lang="en-US" sz="1200" i="1" dirty="0" err="1"/>
              <a:t>Virol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7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Applications of </a:t>
            </a:r>
            <a:r>
              <a:rPr lang="en-US" sz="6000" dirty="0" err="1">
                <a:solidFill>
                  <a:schemeClr val="bg1"/>
                </a:solidFill>
                <a:latin typeface="+mn-lt"/>
              </a:rPr>
              <a:t>phylogeography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83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9C8A1-D7D5-4D99-982D-5B5CD817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and HAI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8EEE39-2005-480A-81B6-FE9213931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genomics has taught us about hospital transmissions</a:t>
            </a:r>
          </a:p>
          <a:p>
            <a:pPr lvl="1"/>
            <a:r>
              <a:rPr lang="en-US" dirty="0"/>
              <a:t>Intra-facility transmissions are less common than previously thought</a:t>
            </a:r>
          </a:p>
          <a:p>
            <a:pPr lvl="1"/>
            <a:r>
              <a:rPr lang="en-US" dirty="0"/>
              <a:t>More pathogen importations than previously thought</a:t>
            </a:r>
          </a:p>
          <a:p>
            <a:pPr lvl="1"/>
            <a:r>
              <a:rPr lang="en-US" dirty="0"/>
              <a:t>Limited clonal outbreaks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i="1" dirty="0"/>
              <a:t>Clostridioides difficile </a:t>
            </a:r>
            <a:r>
              <a:rPr lang="en-US" dirty="0"/>
              <a:t>previously believe to be primarily spread in hospitals.</a:t>
            </a:r>
          </a:p>
          <a:p>
            <a:pPr lvl="1"/>
            <a:r>
              <a:rPr lang="en-US" dirty="0"/>
              <a:t>WGS has shown that more Cdiff cases are imported than previously realized—turning attention to community transmission or possible acquisition during previous healthcare encounters</a:t>
            </a:r>
          </a:p>
        </p:txBody>
      </p:sp>
    </p:spTree>
    <p:extLst>
      <p:ext uri="{BB962C8B-B14F-4D97-AF65-F5344CB8AC3E}">
        <p14:creationId xmlns:p14="http://schemas.microsoft.com/office/powerpoint/2010/main" val="8545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AC404A-94AD-44F7-8CBD-D04E7412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62" y="1740881"/>
            <a:ext cx="7184876" cy="17462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2B35532E-5F00-4ECB-9F27-599EDDDA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vaccine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F9EE04-3822-4601-904F-A0C4FA213B88}"/>
              </a:ext>
            </a:extLst>
          </p:cNvPr>
          <p:cNvSpPr txBox="1"/>
          <p:nvPr/>
        </p:nvSpPr>
        <p:spPr>
          <a:xfrm>
            <a:off x="9688438" y="6308209"/>
            <a:ext cx="235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Influenza on </a:t>
            </a:r>
            <a:r>
              <a:rPr lang="en-US" dirty="0" err="1">
                <a:hlinkClick r:id="rId4"/>
              </a:rPr>
              <a:t>Nextstrain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7A1308-87AB-4F18-95BE-37F552343DDB}"/>
              </a:ext>
            </a:extLst>
          </p:cNvPr>
          <p:cNvSpPr txBox="1"/>
          <p:nvPr/>
        </p:nvSpPr>
        <p:spPr>
          <a:xfrm>
            <a:off x="2557628" y="4080912"/>
            <a:ext cx="7076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Predicting antigenic properties of future influenza outbreaks</a:t>
            </a:r>
          </a:p>
        </p:txBody>
      </p:sp>
    </p:spTree>
    <p:extLst>
      <p:ext uri="{BB962C8B-B14F-4D97-AF65-F5344CB8AC3E}">
        <p14:creationId xmlns:p14="http://schemas.microsoft.com/office/powerpoint/2010/main" val="12701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5D62DF-B477-4458-9186-93D47CB2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55" y="2663738"/>
            <a:ext cx="4942324" cy="2094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5F33D6-C260-4EB4-A815-DD41A858BBBA}"/>
              </a:ext>
            </a:extLst>
          </p:cNvPr>
          <p:cNvSpPr txBox="1"/>
          <p:nvPr/>
        </p:nvSpPr>
        <p:spPr>
          <a:xfrm>
            <a:off x="1891743" y="1883226"/>
            <a:ext cx="13027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Case counts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44DFBD33-E22D-4B73-AC98-2187679A6EB7}"/>
              </a:ext>
            </a:extLst>
          </p:cNvPr>
          <p:cNvSpPr/>
          <p:nvPr/>
        </p:nvSpPr>
        <p:spPr>
          <a:xfrm>
            <a:off x="3842917" y="1943295"/>
            <a:ext cx="3906078" cy="23380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A1217A7-6544-4238-BA56-078E8C0B46DA}"/>
              </a:ext>
            </a:extLst>
          </p:cNvPr>
          <p:cNvGrpSpPr/>
          <p:nvPr/>
        </p:nvGrpSpPr>
        <p:grpSpPr>
          <a:xfrm>
            <a:off x="412104" y="1875533"/>
            <a:ext cx="5436039" cy="2869727"/>
            <a:chOff x="412104" y="1875533"/>
            <a:chExt cx="5436039" cy="28697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8AF89CA4-AADE-4A83-931C-B3B9236D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104" y="2676885"/>
              <a:ext cx="5436039" cy="20683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EFFD49F-21CA-47EA-96A5-81099B21912E}"/>
                </a:ext>
              </a:extLst>
            </p:cNvPr>
            <p:cNvSpPr txBox="1"/>
            <p:nvPr/>
          </p:nvSpPr>
          <p:spPr>
            <a:xfrm>
              <a:off x="1593579" y="1875533"/>
              <a:ext cx="18856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H3N2 phylogenies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B660FF9-146E-4B9B-AA59-DF7092C81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290" y="2360069"/>
            <a:ext cx="5163959" cy="2702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83AE0E-2ABA-4308-9D9B-F4B888954292}"/>
              </a:ext>
            </a:extLst>
          </p:cNvPr>
          <p:cNvSpPr txBox="1"/>
          <p:nvPr/>
        </p:nvSpPr>
        <p:spPr>
          <a:xfrm>
            <a:off x="8161936" y="1875533"/>
            <a:ext cx="1861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Clade frequencies</a:t>
            </a:r>
          </a:p>
        </p:txBody>
      </p:sp>
    </p:spTree>
    <p:extLst>
      <p:ext uri="{BB962C8B-B14F-4D97-AF65-F5344CB8AC3E}">
        <p14:creationId xmlns:p14="http://schemas.microsoft.com/office/powerpoint/2010/main" val="25441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C5084C-5F70-4418-9947-4B3F5E47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8910"/>
          </a:xfrm>
        </p:spPr>
        <p:txBody>
          <a:bodyPr/>
          <a:lstStyle/>
          <a:p>
            <a:r>
              <a:rPr lang="en-US" dirty="0"/>
              <a:t>Integrating geographic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C0A6A5-BF85-4AF1-81AE-5482D195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57" y="1384035"/>
            <a:ext cx="6882848" cy="510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D8E9D-1D9E-4CE9-9D4D-93EF4741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255796"/>
            <a:ext cx="11035748" cy="790166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Translating evolution into fitness to make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88E8DA-A708-47EB-A277-B155F15E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3" y="1847918"/>
            <a:ext cx="5406887" cy="4061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B23C5-F5A0-4CCD-81E3-E5AFFA8BEA38}"/>
              </a:ext>
            </a:extLst>
          </p:cNvPr>
          <p:cNvSpPr txBox="1"/>
          <p:nvPr/>
        </p:nvSpPr>
        <p:spPr>
          <a:xfrm>
            <a:off x="157993" y="1345156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Modelling fitness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BD6869-D8D9-4D77-A5FA-6A3E0CCF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48" y="1847918"/>
            <a:ext cx="6418790" cy="4061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1091AF-D652-44B4-A111-9D4A98528807}"/>
              </a:ext>
            </a:extLst>
          </p:cNvPr>
          <p:cNvSpPr txBox="1"/>
          <p:nvPr/>
        </p:nvSpPr>
        <p:spPr>
          <a:xfrm>
            <a:off x="5613048" y="1345156"/>
            <a:ext cx="3848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Frequency projections based on fitness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7C4B865-C6B7-4F57-9A84-15619EEBFAB0}"/>
              </a:ext>
            </a:extLst>
          </p:cNvPr>
          <p:cNvSpPr/>
          <p:nvPr/>
        </p:nvSpPr>
        <p:spPr>
          <a:xfrm>
            <a:off x="5559664" y="1714488"/>
            <a:ext cx="3677285" cy="13070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20336E6-C05D-4EBA-8869-C712AB3CB8EB}"/>
              </a:ext>
            </a:extLst>
          </p:cNvPr>
          <p:cNvSpPr/>
          <p:nvPr/>
        </p:nvSpPr>
        <p:spPr>
          <a:xfrm>
            <a:off x="5672119" y="2872408"/>
            <a:ext cx="3677285" cy="143394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02CFD9-AF48-440C-8D05-63C78A9D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2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Take home message #1</a:t>
            </a:r>
            <a:r>
              <a:rPr lang="en-US" dirty="0"/>
              <a:t>: </a:t>
            </a:r>
            <a:r>
              <a:rPr lang="en-US" dirty="0" err="1"/>
              <a:t>Phylogeography</a:t>
            </a:r>
            <a:r>
              <a:rPr lang="en-US" dirty="0"/>
              <a:t> is becoming an increasing important tool in disease control and policy decisions relating to outbreaks</a:t>
            </a:r>
          </a:p>
        </p:txBody>
      </p:sp>
    </p:spTree>
    <p:extLst>
      <p:ext uri="{BB962C8B-B14F-4D97-AF65-F5344CB8AC3E}">
        <p14:creationId xmlns:p14="http://schemas.microsoft.com/office/powerpoint/2010/main" val="24295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AA71D-DC18-4283-954F-B7F22725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Take home message #2</a:t>
            </a:r>
            <a:r>
              <a:rPr lang="en-US" dirty="0"/>
              <a:t>: You too can do this!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783B02-B8EF-4A19-A2FB-AF5D180DA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11" y="1494650"/>
            <a:ext cx="7331978" cy="49982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098" name="Picture 2" descr="Image result for check mark emoji">
            <a:extLst>
              <a:ext uri="{FF2B5EF4-FFF2-40B4-BE49-F238E27FC236}">
                <a16:creationId xmlns:a16="http://schemas.microsoft.com/office/drawing/2014/main" xmlns="" id="{3038F465-D29E-4FA3-B16A-D7681D55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43" y="1494650"/>
            <a:ext cx="543847" cy="5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heck mark emoji">
            <a:extLst>
              <a:ext uri="{FF2B5EF4-FFF2-40B4-BE49-F238E27FC236}">
                <a16:creationId xmlns:a16="http://schemas.microsoft.com/office/drawing/2014/main" xmlns="" id="{ADFCB8B3-D7B2-4DF7-B2D7-EADB5C82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316" y="1494649"/>
            <a:ext cx="543847" cy="5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heck mark emoji">
            <a:extLst>
              <a:ext uri="{FF2B5EF4-FFF2-40B4-BE49-F238E27FC236}">
                <a16:creationId xmlns:a16="http://schemas.microsoft.com/office/drawing/2014/main" xmlns="" id="{E82BC02F-BE94-4CF2-BEED-7B5093C3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65" y="1494649"/>
            <a:ext cx="543847" cy="5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60770173-70E9-4AB8-B1DE-A521A9230620}"/>
              </a:ext>
            </a:extLst>
          </p:cNvPr>
          <p:cNvSpPr/>
          <p:nvPr/>
        </p:nvSpPr>
        <p:spPr>
          <a:xfrm rot="1315306">
            <a:off x="6841485" y="3852815"/>
            <a:ext cx="421572" cy="82574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684C2BB-156F-42AF-9CC5-2F1B092135F4}"/>
              </a:ext>
            </a:extLst>
          </p:cNvPr>
          <p:cNvCxnSpPr>
            <a:cxnSpLocks/>
            <a:stCxn id="5" idx="6"/>
            <a:endCxn id="11" idx="1"/>
          </p:cNvCxnSpPr>
          <p:nvPr/>
        </p:nvCxnSpPr>
        <p:spPr>
          <a:xfrm>
            <a:off x="7247816" y="4344382"/>
            <a:ext cx="2622549" cy="4306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EF294D-347D-45D8-91DC-48D8C598E850}"/>
              </a:ext>
            </a:extLst>
          </p:cNvPr>
          <p:cNvSpPr txBox="1"/>
          <p:nvPr/>
        </p:nvSpPr>
        <p:spPr>
          <a:xfrm>
            <a:off x="9870365" y="4613494"/>
            <a:ext cx="2143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hlinkClick r:id="rId4"/>
              </a:rPr>
              <a:t>http://beast.community/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5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4C71A-827F-4684-8512-E1DDEAAF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considerations for HAIs and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3B967D-843B-4FE6-A70A-36175651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Colonization vs. infection—can be difficult to determine when transmission occurred</a:t>
            </a:r>
          </a:p>
          <a:p>
            <a:r>
              <a:rPr lang="en-US" dirty="0"/>
              <a:t>Long term colonization and within-host diversity</a:t>
            </a:r>
          </a:p>
          <a:p>
            <a:r>
              <a:rPr lang="en-US" dirty="0"/>
              <a:t>Transmission vs. onset</a:t>
            </a:r>
          </a:p>
          <a:p>
            <a:r>
              <a:rPr lang="en-US" dirty="0"/>
              <a:t>Asymptomatic patients may be missing links</a:t>
            </a:r>
          </a:p>
          <a:p>
            <a:r>
              <a:rPr lang="en-US" dirty="0"/>
              <a:t>Linked patients may be missing epidemiological overlap</a:t>
            </a:r>
          </a:p>
          <a:p>
            <a:r>
              <a:rPr lang="en-US" dirty="0"/>
              <a:t>Environmental sources where organisms may proliferate</a:t>
            </a:r>
          </a:p>
          <a:p>
            <a:r>
              <a:rPr lang="en-US" dirty="0"/>
              <a:t>Transmission of mobile genetic elements</a:t>
            </a:r>
          </a:p>
        </p:txBody>
      </p:sp>
    </p:spTree>
    <p:extLst>
      <p:ext uri="{BB962C8B-B14F-4D97-AF65-F5344CB8AC3E}">
        <p14:creationId xmlns:p14="http://schemas.microsoft.com/office/powerpoint/2010/main" val="3821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85EA47E6-7A7E-4874-AE43-0CEEBCDB51DF}"/>
              </a:ext>
            </a:extLst>
          </p:cNvPr>
          <p:cNvCxnSpPr/>
          <p:nvPr/>
        </p:nvCxnSpPr>
        <p:spPr>
          <a:xfrm>
            <a:off x="2269657" y="2434739"/>
            <a:ext cx="2333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2EA0E2-51F1-48E2-84D3-E0AA3D118AD9}"/>
              </a:ext>
            </a:extLst>
          </p:cNvPr>
          <p:cNvSpPr txBox="1"/>
          <p:nvPr/>
        </p:nvSpPr>
        <p:spPr>
          <a:xfrm>
            <a:off x="4965232" y="1954024"/>
            <a:ext cx="10287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Patient B</a:t>
            </a:r>
          </a:p>
          <a:p>
            <a:pPr algn="ctr"/>
            <a:r>
              <a:rPr lang="en-US" dirty="0"/>
              <a:t>(Asympt)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6AF142-CE51-4F24-A063-FAC1F988AFA9}"/>
              </a:ext>
            </a:extLst>
          </p:cNvPr>
          <p:cNvSpPr txBox="1"/>
          <p:nvPr/>
        </p:nvSpPr>
        <p:spPr>
          <a:xfrm>
            <a:off x="8927632" y="1954024"/>
            <a:ext cx="10287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Patient C</a:t>
            </a:r>
          </a:p>
          <a:p>
            <a:pPr algn="ctr"/>
            <a:r>
              <a:rPr lang="en-US" dirty="0"/>
              <a:t>(Sympt)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B8D792-849D-4A73-A1DC-FF42B86D6D7C}"/>
              </a:ext>
            </a:extLst>
          </p:cNvPr>
          <p:cNvSpPr txBox="1"/>
          <p:nvPr/>
        </p:nvSpPr>
        <p:spPr>
          <a:xfrm>
            <a:off x="1002832" y="1954024"/>
            <a:ext cx="10287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Patient A</a:t>
            </a:r>
          </a:p>
          <a:p>
            <a:pPr algn="ctr"/>
            <a:r>
              <a:rPr lang="en-US" dirty="0"/>
              <a:t>(Sympt)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6F14BCC-8CB6-4626-9840-E05E9054F87C}"/>
              </a:ext>
            </a:extLst>
          </p:cNvPr>
          <p:cNvCxnSpPr/>
          <p:nvPr/>
        </p:nvCxnSpPr>
        <p:spPr>
          <a:xfrm>
            <a:off x="6355882" y="2434739"/>
            <a:ext cx="23336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18E5C2-3995-44D3-AD20-A9A8729EA1C5}"/>
              </a:ext>
            </a:extLst>
          </p:cNvPr>
          <p:cNvSpPr txBox="1"/>
          <p:nvPr/>
        </p:nvSpPr>
        <p:spPr>
          <a:xfrm>
            <a:off x="3036419" y="1898162"/>
            <a:ext cx="9144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SNVs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9078456-D290-4289-AB9C-1B084BB86501}"/>
              </a:ext>
            </a:extLst>
          </p:cNvPr>
          <p:cNvSpPr txBox="1"/>
          <p:nvPr/>
        </p:nvSpPr>
        <p:spPr>
          <a:xfrm>
            <a:off x="7003582" y="1898590"/>
            <a:ext cx="9144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SNVs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387D883-D521-4640-83CA-EA2BEAF0C4F3}"/>
              </a:ext>
            </a:extLst>
          </p:cNvPr>
          <p:cNvSpPr txBox="1"/>
          <p:nvPr/>
        </p:nvSpPr>
        <p:spPr>
          <a:xfrm>
            <a:off x="914400" y="769439"/>
            <a:ext cx="615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Asymptomatic </a:t>
            </a:r>
            <a:r>
              <a:rPr lang="en-US" sz="2400" b="1" i="1" dirty="0"/>
              <a:t>C. difficile</a:t>
            </a:r>
            <a:r>
              <a:rPr lang="en-US" sz="2400" b="1" dirty="0"/>
              <a:t> patients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01588E-FD7B-4C33-A0AC-61090F4B4DF2}"/>
              </a:ext>
            </a:extLst>
          </p:cNvPr>
          <p:cNvSpPr txBox="1"/>
          <p:nvPr/>
        </p:nvSpPr>
        <p:spPr>
          <a:xfrm>
            <a:off x="934052" y="3744899"/>
            <a:ext cx="613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Continuous Environmental Reservoir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1B728DE-F48D-4FE4-9C15-1AA2BCBBBD83}"/>
              </a:ext>
            </a:extLst>
          </p:cNvPr>
          <p:cNvSpPr/>
          <p:nvPr/>
        </p:nvSpPr>
        <p:spPr>
          <a:xfrm>
            <a:off x="5095875" y="5505450"/>
            <a:ext cx="1971675" cy="11620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AF89D1B-44BD-4E9C-BAB7-24BA56B3939E}"/>
              </a:ext>
            </a:extLst>
          </p:cNvPr>
          <p:cNvSpPr/>
          <p:nvPr/>
        </p:nvSpPr>
        <p:spPr>
          <a:xfrm>
            <a:off x="5295900" y="5807848"/>
            <a:ext cx="1562100" cy="707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9B699084-4B5E-4768-8569-595E4A87B3AA}"/>
              </a:ext>
            </a:extLst>
          </p:cNvPr>
          <p:cNvSpPr/>
          <p:nvPr/>
        </p:nvSpPr>
        <p:spPr>
          <a:xfrm>
            <a:off x="5961328" y="5530932"/>
            <a:ext cx="231244" cy="49839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que 17">
            <a:extLst>
              <a:ext uri="{FF2B5EF4-FFF2-40B4-BE49-F238E27FC236}">
                <a16:creationId xmlns:a16="http://schemas.microsoft.com/office/drawing/2014/main" xmlns="" id="{533B5A7F-E1D7-4AC0-9433-221506929539}"/>
              </a:ext>
            </a:extLst>
          </p:cNvPr>
          <p:cNvSpPr/>
          <p:nvPr/>
        </p:nvSpPr>
        <p:spPr>
          <a:xfrm>
            <a:off x="6381750" y="5562600"/>
            <a:ext cx="209550" cy="190500"/>
          </a:xfrm>
          <a:prstGeom prst="plaqu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xmlns="" id="{97484AB9-3461-442A-B38A-1D1F8CDFF807}"/>
              </a:ext>
            </a:extLst>
          </p:cNvPr>
          <p:cNvSpPr/>
          <p:nvPr/>
        </p:nvSpPr>
        <p:spPr>
          <a:xfrm>
            <a:off x="5553075" y="5562600"/>
            <a:ext cx="209550" cy="190500"/>
          </a:xfrm>
          <a:prstGeom prst="plaqu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CC874B55-353E-4AA0-B3C6-25639F2D048B}"/>
              </a:ext>
            </a:extLst>
          </p:cNvPr>
          <p:cNvSpPr/>
          <p:nvPr/>
        </p:nvSpPr>
        <p:spPr>
          <a:xfrm>
            <a:off x="5984407" y="6131007"/>
            <a:ext cx="178268" cy="222168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72C9439-DEC0-43E2-95C3-FE30B41EE362}"/>
              </a:ext>
            </a:extLst>
          </p:cNvPr>
          <p:cNvSpPr txBox="1"/>
          <p:nvPr/>
        </p:nvSpPr>
        <p:spPr>
          <a:xfrm>
            <a:off x="1659520" y="4392424"/>
            <a:ext cx="10287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Patient A</a:t>
            </a: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xmlns="" id="{53186458-D161-4C6B-A0EF-A061D31D26B5}"/>
              </a:ext>
            </a:extLst>
          </p:cNvPr>
          <p:cNvSpPr/>
          <p:nvPr/>
        </p:nvSpPr>
        <p:spPr>
          <a:xfrm>
            <a:off x="1695450" y="2877354"/>
            <a:ext cx="7800975" cy="6579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E967829-25C7-4F3F-82DA-64DB03B5A3DF}"/>
              </a:ext>
            </a:extLst>
          </p:cNvPr>
          <p:cNvSpPr txBox="1"/>
          <p:nvPr/>
        </p:nvSpPr>
        <p:spPr>
          <a:xfrm>
            <a:off x="5036669" y="3079262"/>
            <a:ext cx="9144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 SNVs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067EB7A-95EC-4FEB-A9E1-AE84C9F5F4A0}"/>
              </a:ext>
            </a:extLst>
          </p:cNvPr>
          <p:cNvCxnSpPr>
            <a:cxnSpLocks/>
          </p:cNvCxnSpPr>
          <p:nvPr/>
        </p:nvCxnSpPr>
        <p:spPr>
          <a:xfrm flipH="1" flipV="1">
            <a:off x="2390775" y="5074109"/>
            <a:ext cx="2371726" cy="101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7368A71-ED58-4CBB-A3BC-58B22E8D403E}"/>
              </a:ext>
            </a:extLst>
          </p:cNvPr>
          <p:cNvSpPr txBox="1"/>
          <p:nvPr/>
        </p:nvSpPr>
        <p:spPr>
          <a:xfrm>
            <a:off x="9581544" y="4391675"/>
            <a:ext cx="10287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Patient 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8A369D3-A2B3-4304-8BF5-E35F09F4CEC4}"/>
              </a:ext>
            </a:extLst>
          </p:cNvPr>
          <p:cNvSpPr txBox="1"/>
          <p:nvPr/>
        </p:nvSpPr>
        <p:spPr>
          <a:xfrm>
            <a:off x="5555782" y="4392424"/>
            <a:ext cx="10287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Patient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CCA8A51-E8F7-4E50-B034-09C4177447FD}"/>
              </a:ext>
            </a:extLst>
          </p:cNvPr>
          <p:cNvCxnSpPr>
            <a:cxnSpLocks/>
          </p:cNvCxnSpPr>
          <p:nvPr/>
        </p:nvCxnSpPr>
        <p:spPr>
          <a:xfrm flipV="1">
            <a:off x="7462117" y="4972692"/>
            <a:ext cx="2413494" cy="114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847309C1-7FBA-4AAB-86FC-10DFC48BFB5E}"/>
              </a:ext>
            </a:extLst>
          </p:cNvPr>
          <p:cNvCxnSpPr>
            <a:cxnSpLocks/>
          </p:cNvCxnSpPr>
          <p:nvPr/>
        </p:nvCxnSpPr>
        <p:spPr>
          <a:xfrm flipV="1">
            <a:off x="6070132" y="4953994"/>
            <a:ext cx="0" cy="39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FDDF87-99DA-409F-976B-01F92286E5F1}"/>
              </a:ext>
            </a:extLst>
          </p:cNvPr>
          <p:cNvSpPr txBox="1"/>
          <p:nvPr/>
        </p:nvSpPr>
        <p:spPr>
          <a:xfrm>
            <a:off x="5485957" y="95693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Facility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347F68-88BE-4DB8-AA35-03AAD7B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6" y="426082"/>
            <a:ext cx="10009129" cy="640109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C223AA4-18CA-405B-8488-CC4CFACFCFCD}"/>
              </a:ext>
            </a:extLst>
          </p:cNvPr>
          <p:cNvSpPr/>
          <p:nvPr/>
        </p:nvSpPr>
        <p:spPr>
          <a:xfrm>
            <a:off x="7905750" y="3152775"/>
            <a:ext cx="676275" cy="6667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AD34670-BD04-43C1-8BE7-4613F9DABD24}"/>
              </a:ext>
            </a:extLst>
          </p:cNvPr>
          <p:cNvSpPr/>
          <p:nvPr/>
        </p:nvSpPr>
        <p:spPr>
          <a:xfrm>
            <a:off x="3200400" y="1162050"/>
            <a:ext cx="676275" cy="6667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8711DFE-FE20-402C-9BED-C3BCC4B53E69}"/>
              </a:ext>
            </a:extLst>
          </p:cNvPr>
          <p:cNvSpPr/>
          <p:nvPr/>
        </p:nvSpPr>
        <p:spPr>
          <a:xfrm>
            <a:off x="2924175" y="4152900"/>
            <a:ext cx="676275" cy="6667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54778BB-AE9E-4356-B97A-196471173FF3}"/>
              </a:ext>
            </a:extLst>
          </p:cNvPr>
          <p:cNvSpPr/>
          <p:nvPr/>
        </p:nvSpPr>
        <p:spPr>
          <a:xfrm>
            <a:off x="1695451" y="1666875"/>
            <a:ext cx="2171700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9DB5887-E896-4E51-8D5A-3E8F996871AC}"/>
              </a:ext>
            </a:extLst>
          </p:cNvPr>
          <p:cNvSpPr/>
          <p:nvPr/>
        </p:nvSpPr>
        <p:spPr>
          <a:xfrm>
            <a:off x="245805" y="126261"/>
            <a:ext cx="1381606" cy="3850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A680E4-A708-4BB5-8AD0-A0B1683F423C}"/>
              </a:ext>
            </a:extLst>
          </p:cNvPr>
          <p:cNvSpPr txBox="1"/>
          <p:nvPr/>
        </p:nvSpPr>
        <p:spPr>
          <a:xfrm>
            <a:off x="1789470" y="96764"/>
            <a:ext cx="29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on contact precautions</a:t>
            </a:r>
          </a:p>
        </p:txBody>
      </p:sp>
    </p:spTree>
    <p:extLst>
      <p:ext uri="{BB962C8B-B14F-4D97-AF65-F5344CB8AC3E}">
        <p14:creationId xmlns:p14="http://schemas.microsoft.com/office/powerpoint/2010/main" val="18295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5E93348-E8B6-403B-9D8A-45E804CF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868"/>
            <a:ext cx="12192000" cy="46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D3682CD-51A1-40F4-AB59-55E70155B77F}"/>
              </a:ext>
            </a:extLst>
          </p:cNvPr>
          <p:cNvGrpSpPr/>
          <p:nvPr/>
        </p:nvGrpSpPr>
        <p:grpSpPr>
          <a:xfrm>
            <a:off x="457200" y="161365"/>
            <a:ext cx="11479306" cy="6535270"/>
            <a:chOff x="510988" y="0"/>
            <a:chExt cx="11681012" cy="68378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0BDC00EC-61DF-4120-9EE2-54B94029C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8" y="0"/>
              <a:ext cx="11681012" cy="68378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3C67CC3F-5B32-40E3-AB14-5DB7E2FC0515}"/>
                </a:ext>
              </a:extLst>
            </p:cNvPr>
            <p:cNvSpPr/>
            <p:nvPr/>
          </p:nvSpPr>
          <p:spPr>
            <a:xfrm>
              <a:off x="7933765" y="3186953"/>
              <a:ext cx="4258235" cy="147918"/>
            </a:xfrm>
            <a:prstGeom prst="rect">
              <a:avLst/>
            </a:prstGeom>
            <a:solidFill>
              <a:srgbClr val="FFFF00">
                <a:alpha val="2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FC03240B-0DE2-462B-BE97-DF9B5D93862A}"/>
                </a:ext>
              </a:extLst>
            </p:cNvPr>
            <p:cNvSpPr/>
            <p:nvPr/>
          </p:nvSpPr>
          <p:spPr>
            <a:xfrm>
              <a:off x="5527963" y="4045528"/>
              <a:ext cx="4239492" cy="55418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5060E7-64C5-4A17-929E-59074B265909}"/>
              </a:ext>
            </a:extLst>
          </p:cNvPr>
          <p:cNvSpPr txBox="1"/>
          <p:nvPr/>
        </p:nvSpPr>
        <p:spPr>
          <a:xfrm>
            <a:off x="378691" y="277091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i="1" dirty="0"/>
              <a:t>C. difficile</a:t>
            </a:r>
          </a:p>
        </p:txBody>
      </p:sp>
    </p:spTree>
    <p:extLst>
      <p:ext uri="{BB962C8B-B14F-4D97-AF65-F5344CB8AC3E}">
        <p14:creationId xmlns:p14="http://schemas.microsoft.com/office/powerpoint/2010/main" val="127842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124DC5-C720-42A5-A39A-CACDD408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89" y="373964"/>
            <a:ext cx="9347108" cy="6110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45DE99A-8FE7-4496-B3FC-7A5C67064A25}"/>
              </a:ext>
            </a:extLst>
          </p:cNvPr>
          <p:cNvSpPr txBox="1"/>
          <p:nvPr/>
        </p:nvSpPr>
        <p:spPr>
          <a:xfrm>
            <a:off x="378691" y="277091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i="1" dirty="0"/>
              <a:t>E. coli </a:t>
            </a:r>
            <a:r>
              <a:rPr lang="en-US" dirty="0"/>
              <a:t>with beta-lactam resistance genes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1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3215</TotalTime>
  <Words>1063</Words>
  <Application>Microsoft Macintosh PowerPoint</Application>
  <PresentationFormat>Widescreen</PresentationFormat>
  <Paragraphs>231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Next</vt:lpstr>
      <vt:lpstr>Calibri</vt:lpstr>
      <vt:lpstr>Calibri Light</vt:lpstr>
      <vt:lpstr>Cambria Math</vt:lpstr>
      <vt:lpstr>Courier</vt:lpstr>
      <vt:lpstr>Arial</vt:lpstr>
      <vt:lpstr>Office Theme</vt:lpstr>
      <vt:lpstr>Office Theme</vt:lpstr>
      <vt:lpstr>Bitmap Image</vt:lpstr>
      <vt:lpstr>Using Genomics in Hospital Outbreaks and Endemic Transmissions</vt:lpstr>
      <vt:lpstr>Genomics and Healthcare Outbreaks</vt:lpstr>
      <vt:lpstr>Genomics and HAI transmissions</vt:lpstr>
      <vt:lpstr>Important considerations for HAIs and 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approaches moving forward</vt:lpstr>
      <vt:lpstr>PowerPoint Presentation</vt:lpstr>
      <vt:lpstr>Overview</vt:lpstr>
      <vt:lpstr>Phylogeography</vt:lpstr>
      <vt:lpstr>Phylo-???</vt:lpstr>
      <vt:lpstr>The role of phylodynamics in outbreak investigation</vt:lpstr>
      <vt:lpstr>Nextstrain uses phylogeography</vt:lpstr>
      <vt:lpstr>What’s in a node?</vt:lpstr>
      <vt:lpstr>We can draw spatial inferences about nodes, but what about branches?</vt:lpstr>
      <vt:lpstr>Modelling movement</vt:lpstr>
      <vt:lpstr>Modelling movement</vt:lpstr>
      <vt:lpstr>Modelling movement</vt:lpstr>
      <vt:lpstr>(Side note) You can model a variety of characteristics as discrete traits</vt:lpstr>
      <vt:lpstr>PowerPoint Presentation</vt:lpstr>
      <vt:lpstr>Generalized Linear Modeling</vt:lpstr>
      <vt:lpstr>GLM Basics</vt:lpstr>
      <vt:lpstr>Transition rate matrix</vt:lpstr>
      <vt:lpstr>Model covariates</vt:lpstr>
      <vt:lpstr>Example: Predictors of human and avian H5N1 spread in Egypt</vt:lpstr>
      <vt:lpstr>Applications of phylogeography</vt:lpstr>
      <vt:lpstr>Influenza vaccine selection</vt:lpstr>
      <vt:lpstr>PowerPoint Presentation</vt:lpstr>
      <vt:lpstr>Integrating geographic data</vt:lpstr>
      <vt:lpstr>Translating evolution into fitness to make predictions</vt:lpstr>
      <vt:lpstr>Take home message #1: Phylogeography is becoming an increasing important tool in disease control and policy decisions relating to outbreaks</vt:lpstr>
      <vt:lpstr>Take home message #2: You too can do this!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Petrone, Mary</dc:creator>
  <cp:lastModifiedBy>Nathan Grubaugh</cp:lastModifiedBy>
  <cp:revision>48</cp:revision>
  <dcterms:created xsi:type="dcterms:W3CDTF">2020-02-12T15:23:14Z</dcterms:created>
  <dcterms:modified xsi:type="dcterms:W3CDTF">2020-03-03T14:05:36Z</dcterms:modified>
</cp:coreProperties>
</file>